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24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1.png" ContentType="image/png"/>
  <Override PartName="/ppt/media/image32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9.jpeg" ContentType="image/jpeg"/>
  <Override PartName="/ppt/media/image9.png" ContentType="image/png"/>
  <Override PartName="/ppt/media/image30.png" ContentType="image/png"/>
  <Override PartName="/ppt/media/image5.png" ContentType="image/png"/>
  <Override PartName="/ppt/media/image38.jpeg" ContentType="image/jpeg"/>
  <Override PartName="/ppt/media/image28.png" ContentType="image/png"/>
  <Override PartName="/ppt/media/image3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40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.jpeg" ContentType="image/jpeg"/>
  <Override PartName="/ppt/media/image35.jpeg" ContentType="image/jpeg"/>
  <Override PartName="/ppt/media/image10.png" ContentType="image/png"/>
  <Override PartName="/ppt/media/image14.png" ContentType="image/png"/>
  <Override PartName="/ppt/media/image1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MX" sz="2000" spc="-1" strike="noStrike">
                <a:latin typeface="Arial"/>
              </a:rPr>
              <a:t>Pulse para editar el formato de las notas</a:t>
            </a:r>
            <a:endParaRPr b="0" lang="es-MX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MX" sz="1400" spc="-1" strike="noStrike">
                <a:latin typeface="Times New Roman"/>
              </a:rPr>
              <a:t>&lt;cabecera&gt;</a:t>
            </a:r>
            <a:endParaRPr b="0" lang="es-MX" sz="1400" spc="-1" strike="noStrike">
              <a:latin typeface="Times New Roman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MX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MX" sz="1400" spc="-1" strike="noStrike">
                <a:latin typeface="Times New Roman"/>
              </a:rPr>
              <a:t>&lt;fecha/hora&gt;</a:t>
            </a:r>
            <a:endParaRPr b="0" lang="es-MX" sz="1400" spc="-1" strike="noStrike">
              <a:latin typeface="Times New Roman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MX" sz="1400" spc="-1" strike="noStrike">
                <a:latin typeface="Times New Roman"/>
              </a:defRPr>
            </a:lvl1pPr>
          </a:lstStyle>
          <a:p>
            <a:r>
              <a:rPr b="0" lang="es-MX" sz="1400" spc="-1" strike="noStrike">
                <a:latin typeface="Times New Roman"/>
              </a:rPr>
              <a:t>&lt;pie de página&gt;</a:t>
            </a:r>
            <a:endParaRPr b="0" lang="es-MX" sz="1400" spc="-1" strike="noStrike">
              <a:latin typeface="Times New Roman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MX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68F583C-F531-4C27-8007-73C2BC90FF70}" type="slidenum">
              <a:rPr b="0" lang="es-MX" sz="1400" spc="-1" strike="noStrike">
                <a:latin typeface="Times New Roman"/>
              </a:rPr>
              <a:t>&lt;número&gt;</a:t>
            </a:fld>
            <a:endParaRPr b="0" lang="es-MX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MX" sz="20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4227047-C90E-4214-AFB7-9F96AD14EA10}" type="slidenum">
              <a:rPr b="0" lang="id-ID" sz="1400" spc="-1" strike="noStrike">
                <a:latin typeface="Times New Roman"/>
              </a:rPr>
              <a:t>&lt;número&gt;</a:t>
            </a:fld>
            <a:endParaRPr b="0" lang="es-MX" sz="1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s-MX" sz="20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-ID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E5F8935-1A9F-4C09-9D1B-AC96983BCDB6}" type="slidenum">
              <a:rPr b="0" lang="id-ID" sz="1400" spc="-1" strike="noStrike">
                <a:latin typeface="Times New Roman"/>
              </a:rPr>
              <a:t>&lt;número&gt;</a:t>
            </a:fld>
            <a:endParaRPr b="0" lang="es-MX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2219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3551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887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2219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3551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2219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3551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887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2219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3551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2219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3551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887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2219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3551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2219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3551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887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2219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3551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2219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3551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887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/>
          </p:nvPr>
        </p:nvSpPr>
        <p:spPr>
          <a:xfrm>
            <a:off x="2219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/>
          </p:nvPr>
        </p:nvSpPr>
        <p:spPr>
          <a:xfrm>
            <a:off x="3551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2219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3551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887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/>
          </p:nvPr>
        </p:nvSpPr>
        <p:spPr>
          <a:xfrm>
            <a:off x="2219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/>
          </p:nvPr>
        </p:nvSpPr>
        <p:spPr>
          <a:xfrm>
            <a:off x="3551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2219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3551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887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2219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3551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887040" y="4277160"/>
            <a:ext cx="393984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2905920" y="221904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88704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/>
          </p:nvPr>
        </p:nvSpPr>
        <p:spPr>
          <a:xfrm>
            <a:off x="2905920" y="4277160"/>
            <a:ext cx="192240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887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2219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3551040" y="221904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887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/>
          </p:nvPr>
        </p:nvSpPr>
        <p:spPr>
          <a:xfrm>
            <a:off x="2219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/>
          </p:nvPr>
        </p:nvSpPr>
        <p:spPr>
          <a:xfrm>
            <a:off x="3551040" y="4277160"/>
            <a:ext cx="1268280" cy="18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</a:t>
            </a: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</a:t>
            </a: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</a:t>
            </a: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</a:t>
            </a: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 texto del </a:t>
            </a: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Quinto nivel del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Sexto nivel del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Séptimo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nivel del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2218680" y="0"/>
            <a:ext cx="3876840" cy="5432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1062360" y="0"/>
            <a:ext cx="2637720" cy="20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 fontScale="5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062360" y="2427120"/>
            <a:ext cx="2637720" cy="20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 fontScale="5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1062360" y="4854240"/>
            <a:ext cx="2637720" cy="2003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 fontScale="5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body"/>
          </p:nvPr>
        </p:nvSpPr>
        <p:spPr>
          <a:xfrm>
            <a:off x="6364800" y="0"/>
            <a:ext cx="5826600" cy="6857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6095880" y="3724920"/>
            <a:ext cx="6095520" cy="2393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901080" y="773280"/>
            <a:ext cx="3876840" cy="5311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body"/>
          </p:nvPr>
        </p:nvSpPr>
        <p:spPr>
          <a:xfrm>
            <a:off x="887040" y="2219040"/>
            <a:ext cx="3939840" cy="3939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 fontScale="9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989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40;p13" descr=""/>
          <p:cNvPicPr/>
          <p:nvPr/>
        </p:nvPicPr>
        <p:blipFill>
          <a:blip r:embed="rId1">
            <a:alphaModFix amt="79000"/>
          </a:blip>
          <a:srcRect l="0" t="12498" r="0" b="1249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13" name="Google Shape;41;p13"/>
          <p:cNvSpPr/>
          <p:nvPr/>
        </p:nvSpPr>
        <p:spPr>
          <a:xfrm>
            <a:off x="457560" y="0"/>
            <a:ext cx="471600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Google Shape;42;p13"/>
          <p:cNvSpPr/>
          <p:nvPr/>
        </p:nvSpPr>
        <p:spPr>
          <a:xfrm>
            <a:off x="676080" y="1491840"/>
            <a:ext cx="460296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400" spc="-1" strike="noStrike">
                <a:solidFill>
                  <a:srgbClr val="ffffff"/>
                </a:solidFill>
                <a:latin typeface="Open Sans"/>
                <a:ea typeface="Open Sans"/>
              </a:rPr>
              <a:t>Módulo 3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315" name="Google Shape;43;p13"/>
          <p:cNvSpPr/>
          <p:nvPr/>
        </p:nvSpPr>
        <p:spPr>
          <a:xfrm>
            <a:off x="752400" y="2866320"/>
            <a:ext cx="41259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Aplicaciones y recursos de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internet en las organizaciones.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316" name="Google Shape;44;p13"/>
          <p:cNvSpPr/>
          <p:nvPr/>
        </p:nvSpPr>
        <p:spPr>
          <a:xfrm>
            <a:off x="772560" y="4174560"/>
            <a:ext cx="3743280" cy="12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buNone/>
              <a:tabLst>
                <a:tab algn="l" pos="0"/>
              </a:tabLst>
            </a:pPr>
            <a:r>
              <a:rPr b="1" lang="id-ID" sz="2300" spc="-1" strike="noStrike">
                <a:solidFill>
                  <a:srgbClr val="ffffff"/>
                </a:solidFill>
                <a:latin typeface="Arial"/>
                <a:ea typeface="Arial"/>
              </a:rPr>
              <a:t>¡Bienvenidos!</a:t>
            </a:r>
            <a:endParaRPr b="0" lang="es-MX" sz="23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1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317" name="Google Shape;45;p13"/>
          <p:cNvSpPr/>
          <p:nvPr/>
        </p:nvSpPr>
        <p:spPr>
          <a:xfrm>
            <a:off x="2034720" y="3451320"/>
            <a:ext cx="286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Google Shape;46;p13" descr=""/>
          <p:cNvPicPr/>
          <p:nvPr/>
        </p:nvPicPr>
        <p:blipFill>
          <a:blip r:embed="rId2"/>
          <a:stretch/>
        </p:blipFill>
        <p:spPr>
          <a:xfrm>
            <a:off x="772560" y="6087600"/>
            <a:ext cx="4282560" cy="52776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47;p13" descr=""/>
          <p:cNvPicPr/>
          <p:nvPr/>
        </p:nvPicPr>
        <p:blipFill>
          <a:blip r:embed="rId3">
            <a:alphaModFix amt="57000"/>
          </a:blip>
          <a:stretch/>
        </p:blipFill>
        <p:spPr>
          <a:xfrm>
            <a:off x="3275280" y="4451760"/>
            <a:ext cx="1898280" cy="171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35;p22"/>
          <p:cNvSpPr/>
          <p:nvPr/>
        </p:nvSpPr>
        <p:spPr>
          <a:xfrm>
            <a:off x="720" y="0"/>
            <a:ext cx="33742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Google Shape;136;p22"/>
          <p:cNvSpPr/>
          <p:nvPr/>
        </p:nvSpPr>
        <p:spPr>
          <a:xfrm>
            <a:off x="4256640" y="1602360"/>
            <a:ext cx="72705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700" spc="-1" strike="noStrike">
                <a:solidFill>
                  <a:srgbClr val="630038"/>
                </a:solidFill>
                <a:latin typeface="Open Sans"/>
                <a:ea typeface="Open Sans"/>
              </a:rPr>
              <a:t>Metabuscadores: Búsquedas Inteligentes</a:t>
            </a:r>
            <a:endParaRPr b="0" lang="es-MX" sz="2700" spc="-1" strike="noStrike">
              <a:latin typeface="Arial"/>
            </a:endParaRPr>
          </a:p>
        </p:txBody>
      </p:sp>
      <p:sp>
        <p:nvSpPr>
          <p:cNvPr id="373" name="Google Shape;137;p22"/>
          <p:cNvSpPr/>
          <p:nvPr/>
        </p:nvSpPr>
        <p:spPr>
          <a:xfrm>
            <a:off x="3808440" y="2579040"/>
            <a:ext cx="8383320" cy="47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¿Qué son? </a:t>
            </a:r>
            <a:endParaRPr b="0" lang="es-MX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Buscadores que realizan exploraciones en otros buscadores simultáneamente.</a:t>
            </a:r>
            <a:endParaRPr b="0" lang="es-MX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Ventajas:</a:t>
            </a:r>
            <a:endParaRPr b="0" lang="es-MX" sz="1600" spc="-1" strike="noStrike">
              <a:latin typeface="Arial"/>
            </a:endParaRPr>
          </a:p>
          <a:p>
            <a:pPr lvl="1" marL="9144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○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Analizan y filtran los resultados, eliminando duplicados.</a:t>
            </a:r>
            <a:endParaRPr b="0" lang="es-MX" sz="1600" spc="-1" strike="noStrike">
              <a:latin typeface="Arial"/>
            </a:endParaRPr>
          </a:p>
          <a:p>
            <a:pPr lvl="1" marL="9144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○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Presentan los enlaces más relevantes de múltiples fuentes.</a:t>
            </a:r>
            <a:endParaRPr b="0" lang="es-MX" sz="1600" spc="-1" strike="noStrike">
              <a:latin typeface="Arial"/>
            </a:endParaRPr>
          </a:p>
          <a:p>
            <a:pPr lvl="1" marL="9144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○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Ejemplo: MetaCrawler, que busca en Google, Yahoo y otros a la vez</a:t>
            </a:r>
            <a:endParaRPr b="0" lang="es-MX" sz="1600" spc="-1" strike="noStrike">
              <a:latin typeface="Arial"/>
            </a:endParaRPr>
          </a:p>
          <a:p>
            <a:pPr marL="914400"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374" name="Google Shape;138;p22"/>
          <p:cNvSpPr/>
          <p:nvPr/>
        </p:nvSpPr>
        <p:spPr>
          <a:xfrm>
            <a:off x="6095880" y="2253960"/>
            <a:ext cx="359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75" name="Google Shape;139;p22" descr=""/>
          <p:cNvPicPr/>
          <p:nvPr/>
        </p:nvPicPr>
        <p:blipFill>
          <a:blip r:embed="rId1"/>
          <a:srcRect l="4736" t="0" r="7851" b="0"/>
          <a:stretch/>
        </p:blipFill>
        <p:spPr>
          <a:xfrm>
            <a:off x="141840" y="847440"/>
            <a:ext cx="3091680" cy="5162760"/>
          </a:xfrm>
          <a:prstGeom prst="rect">
            <a:avLst/>
          </a:prstGeom>
          <a:ln w="0">
            <a:noFill/>
          </a:ln>
        </p:spPr>
      </p:pic>
      <p:sp>
        <p:nvSpPr>
          <p:cNvPr id="376" name="Google Shape;140;p22"/>
          <p:cNvSpPr/>
          <p:nvPr/>
        </p:nvSpPr>
        <p:spPr>
          <a:xfrm>
            <a:off x="520920" y="6206760"/>
            <a:ext cx="233352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900" spc="-1" strike="noStrike">
                <a:solidFill>
                  <a:srgbClr val="ffffff"/>
                </a:solidFill>
                <a:latin typeface="Arial"/>
                <a:ea typeface="Arial"/>
              </a:rPr>
              <a:t>Google, Bing, DuckDuckgo, Yahoo, Brave</a:t>
            </a:r>
            <a:endParaRPr b="0" lang="es-MX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145;p23"/>
          <p:cNvSpPr/>
          <p:nvPr/>
        </p:nvSpPr>
        <p:spPr>
          <a:xfrm>
            <a:off x="720" y="0"/>
            <a:ext cx="33742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Google Shape;146;p23"/>
          <p:cNvSpPr/>
          <p:nvPr/>
        </p:nvSpPr>
        <p:spPr>
          <a:xfrm>
            <a:off x="3494160" y="793800"/>
            <a:ext cx="8595720" cy="12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3800" spc="-1" strike="noStrike">
                <a:solidFill>
                  <a:srgbClr val="630038"/>
                </a:solidFill>
                <a:latin typeface="Open Sans"/>
                <a:ea typeface="Open Sans"/>
              </a:rPr>
              <a:t>Blogs: Publicación y Comunicación </a:t>
            </a:r>
            <a:endParaRPr b="0" lang="es-MX" sz="3800" spc="-1" strike="noStrike">
              <a:latin typeface="Arial"/>
            </a:endParaRPr>
          </a:p>
        </p:txBody>
      </p:sp>
      <p:sp>
        <p:nvSpPr>
          <p:cNvPr id="379" name="Google Shape;147;p23"/>
          <p:cNvSpPr/>
          <p:nvPr/>
        </p:nvSpPr>
        <p:spPr>
          <a:xfrm>
            <a:off x="5499000" y="2523240"/>
            <a:ext cx="6590880" cy="30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Actualización frecuente y regular.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Uso de hipervínculos para conectar información.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Herramientas de interacción como comentarios y enlaces a otros blogs (blogroll).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380" name="Google Shape;148;p23"/>
          <p:cNvSpPr/>
          <p:nvPr/>
        </p:nvSpPr>
        <p:spPr>
          <a:xfrm>
            <a:off x="6095880" y="2253960"/>
            <a:ext cx="359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Google Shape;149;p23"/>
          <p:cNvSpPr/>
          <p:nvPr/>
        </p:nvSpPr>
        <p:spPr>
          <a:xfrm>
            <a:off x="3715920" y="2203560"/>
            <a:ext cx="8374320" cy="11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Blogs: Plataformas de publicación y comunicación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Un sitio web de publicación personal o corporativa con entradas en orden cronológico inverso.</a:t>
            </a:r>
            <a:endParaRPr b="0" lang="es-MX" sz="1600" spc="-1" strike="noStrike">
              <a:latin typeface="Arial"/>
            </a:endParaRPr>
          </a:p>
        </p:txBody>
      </p:sp>
      <p:pic>
        <p:nvPicPr>
          <p:cNvPr id="382" name="Google Shape;150;p23" descr=""/>
          <p:cNvPicPr/>
          <p:nvPr/>
        </p:nvPicPr>
        <p:blipFill>
          <a:blip r:embed="rId1"/>
          <a:stretch/>
        </p:blipFill>
        <p:spPr>
          <a:xfrm>
            <a:off x="60120" y="2179440"/>
            <a:ext cx="3255480" cy="24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155;p24"/>
          <p:cNvSpPr/>
          <p:nvPr/>
        </p:nvSpPr>
        <p:spPr>
          <a:xfrm>
            <a:off x="3850200" y="1023120"/>
            <a:ext cx="5105160" cy="280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Google Shape;156;p24"/>
          <p:cNvSpPr/>
          <p:nvPr/>
        </p:nvSpPr>
        <p:spPr>
          <a:xfrm>
            <a:off x="2399040" y="1023120"/>
            <a:ext cx="674892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3200" spc="-1" strike="noStrike">
                <a:solidFill>
                  <a:srgbClr val="000000"/>
                </a:solidFill>
                <a:latin typeface="Open Sans"/>
                <a:ea typeface="Open Sans"/>
              </a:rPr>
              <a:t>   </a:t>
            </a:r>
            <a:r>
              <a:rPr b="1" lang="id-ID" sz="3200" spc="-1" strike="noStrike">
                <a:solidFill>
                  <a:srgbClr val="7f7f7f"/>
                </a:solidFill>
                <a:latin typeface="Open Sans"/>
                <a:ea typeface="Open Sans"/>
              </a:rPr>
              <a:t>CMS:</a:t>
            </a:r>
            <a:r>
              <a:rPr b="1" lang="id-ID" sz="32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b="1" lang="id-ID" sz="3200" spc="-1" strike="noStrike">
                <a:solidFill>
                  <a:srgbClr val="ffffff"/>
                </a:solidFill>
                <a:latin typeface="Open Sans"/>
                <a:ea typeface="Open Sans"/>
              </a:rPr>
              <a:t>Gestores de Contenido</a:t>
            </a:r>
            <a:endParaRPr b="0" lang="es-MX" sz="3200" spc="-1" strike="noStrike">
              <a:latin typeface="Arial"/>
            </a:endParaRPr>
          </a:p>
        </p:txBody>
      </p:sp>
      <p:sp>
        <p:nvSpPr>
          <p:cNvPr id="385" name="Google Shape;157;p24"/>
          <p:cNvSpPr/>
          <p:nvPr/>
        </p:nvSpPr>
        <p:spPr>
          <a:xfrm>
            <a:off x="3697560" y="4331880"/>
            <a:ext cx="5105160" cy="29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Tipos de CMS: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spcBef>
                <a:spcPts val="1199"/>
              </a:spcBef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Blogs (WordPress).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Wikis (para creación colaborativa).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Plataformas Educativas (Moodle).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Foros (para comunidades).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386" name="Google Shape;158;p24"/>
          <p:cNvSpPr/>
          <p:nvPr/>
        </p:nvSpPr>
        <p:spPr>
          <a:xfrm>
            <a:off x="9200520" y="0"/>
            <a:ext cx="29908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Google Shape;159;p24"/>
          <p:cNvSpPr/>
          <p:nvPr/>
        </p:nvSpPr>
        <p:spPr>
          <a:xfrm>
            <a:off x="3798000" y="2172960"/>
            <a:ext cx="309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Google Shape;160;p24"/>
          <p:cNvSpPr/>
          <p:nvPr/>
        </p:nvSpPr>
        <p:spPr>
          <a:xfrm>
            <a:off x="3931920" y="2333880"/>
            <a:ext cx="49413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Es un sistema que permite gestionar de forma sencilla un sitio web dinámico sin necesidad de conocimientos técnicos avanzados</a:t>
            </a:r>
            <a:endParaRPr b="0" lang="es-MX" sz="1600" spc="-1" strike="noStrike">
              <a:latin typeface="Arial"/>
            </a:endParaRPr>
          </a:p>
        </p:txBody>
      </p:sp>
      <p:pic>
        <p:nvPicPr>
          <p:cNvPr id="389" name="Google Shape;161;p24" descr=""/>
          <p:cNvPicPr/>
          <p:nvPr/>
        </p:nvPicPr>
        <p:blipFill>
          <a:blip r:embed="rId1"/>
          <a:stretch/>
        </p:blipFill>
        <p:spPr>
          <a:xfrm>
            <a:off x="304920" y="1900800"/>
            <a:ext cx="3392640" cy="3056400"/>
          </a:xfrm>
          <a:prstGeom prst="rect">
            <a:avLst/>
          </a:prstGeom>
          <a:ln w="0">
            <a:noFill/>
          </a:ln>
        </p:spPr>
      </p:pic>
      <p:pic>
        <p:nvPicPr>
          <p:cNvPr id="390" name="Google Shape;162;p24" descr=""/>
          <p:cNvPicPr/>
          <p:nvPr/>
        </p:nvPicPr>
        <p:blipFill>
          <a:blip r:embed="rId2"/>
          <a:stretch/>
        </p:blipFill>
        <p:spPr>
          <a:xfrm>
            <a:off x="9362520" y="1575000"/>
            <a:ext cx="2667600" cy="370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167;p25"/>
          <p:cNvSpPr/>
          <p:nvPr/>
        </p:nvSpPr>
        <p:spPr>
          <a:xfrm>
            <a:off x="124920" y="3977640"/>
            <a:ext cx="11941920" cy="239328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Google Shape;168;p25"/>
          <p:cNvSpPr/>
          <p:nvPr/>
        </p:nvSpPr>
        <p:spPr>
          <a:xfrm>
            <a:off x="199440" y="1608120"/>
            <a:ext cx="7384320" cy="54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RSS: No te pierdas ninguna actualización</a:t>
            </a:r>
            <a:endParaRPr b="0" lang="es-MX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¿Qué es? Un formato para compartir y recibir contenido actualizado de tus sitios web favoritos directamente en un lector.</a:t>
            </a:r>
            <a:endParaRPr b="0" lang="es-MX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Ventajas:</a:t>
            </a:r>
            <a:endParaRPr b="0" lang="es-MX" sz="1600" spc="-1" strike="noStrike">
              <a:latin typeface="Arial"/>
            </a:endParaRPr>
          </a:p>
          <a:p>
            <a:pPr marL="9144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Ahorro de tiempo: toda la información en un solo lugar.</a:t>
            </a:r>
            <a:endParaRPr b="0" lang="es-MX" sz="1600" spc="-1" strike="noStrike">
              <a:latin typeface="Arial"/>
            </a:endParaRPr>
          </a:p>
          <a:p>
            <a:pPr marL="9144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Libre de SPAM, ya que no requiere tu correo electrónico.</a:t>
            </a:r>
            <a:endParaRPr b="0" lang="es-MX" sz="1600" spc="-1" strike="noStrike">
              <a:latin typeface="Arial"/>
            </a:endParaRPr>
          </a:p>
          <a:p>
            <a:pPr marL="9144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Cancelación de la suscripción fácil y rápida.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393" name="Google Shape;169;p25"/>
          <p:cNvSpPr/>
          <p:nvPr/>
        </p:nvSpPr>
        <p:spPr>
          <a:xfrm>
            <a:off x="1341720" y="770400"/>
            <a:ext cx="655020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800" spc="-1" strike="noStrike">
                <a:solidFill>
                  <a:srgbClr val="630038"/>
                </a:solidFill>
                <a:latin typeface="Open Sans"/>
                <a:ea typeface="Open Sans"/>
              </a:rPr>
              <a:t>RSS: Sindicación de Contenidos</a:t>
            </a:r>
            <a:endParaRPr b="0" lang="es-MX" sz="2800" spc="-1" strike="noStrike">
              <a:latin typeface="Arial"/>
            </a:endParaRPr>
          </a:p>
        </p:txBody>
      </p:sp>
      <p:sp>
        <p:nvSpPr>
          <p:cNvPr id="394" name="Google Shape;170;p25"/>
          <p:cNvSpPr/>
          <p:nvPr/>
        </p:nvSpPr>
        <p:spPr>
          <a:xfrm>
            <a:off x="2330640" y="1494000"/>
            <a:ext cx="361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95" name="Google Shape;171;p25" descr=""/>
          <p:cNvPicPr/>
          <p:nvPr/>
        </p:nvPicPr>
        <p:blipFill>
          <a:blip r:embed="rId1"/>
          <a:stretch/>
        </p:blipFill>
        <p:spPr>
          <a:xfrm>
            <a:off x="8219160" y="304920"/>
            <a:ext cx="3340080" cy="3672360"/>
          </a:xfrm>
          <a:prstGeom prst="rect">
            <a:avLst/>
          </a:prstGeom>
          <a:ln w="0">
            <a:noFill/>
          </a:ln>
        </p:spPr>
      </p:pic>
      <p:pic>
        <p:nvPicPr>
          <p:cNvPr id="396" name="Google Shape;172;p25" descr=""/>
          <p:cNvPicPr/>
          <p:nvPr/>
        </p:nvPicPr>
        <p:blipFill>
          <a:blip r:embed="rId2"/>
          <a:stretch/>
        </p:blipFill>
        <p:spPr>
          <a:xfrm>
            <a:off x="724680" y="733680"/>
            <a:ext cx="616680" cy="59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177;p26"/>
          <p:cNvSpPr/>
          <p:nvPr/>
        </p:nvSpPr>
        <p:spPr>
          <a:xfrm>
            <a:off x="3823920" y="1023120"/>
            <a:ext cx="5105160" cy="280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Google Shape;178;p26"/>
          <p:cNvSpPr/>
          <p:nvPr/>
        </p:nvSpPr>
        <p:spPr>
          <a:xfrm>
            <a:off x="3850200" y="1468440"/>
            <a:ext cx="5350320" cy="4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Documentos en la Nube</a:t>
            </a:r>
            <a:endParaRPr b="0" lang="es-MX" sz="2500" spc="-1" strike="noStrike">
              <a:latin typeface="Arial"/>
            </a:endParaRPr>
          </a:p>
        </p:txBody>
      </p:sp>
      <p:sp>
        <p:nvSpPr>
          <p:cNvPr id="399" name="Google Shape;179;p26"/>
          <p:cNvSpPr/>
          <p:nvPr/>
        </p:nvSpPr>
        <p:spPr>
          <a:xfrm>
            <a:off x="3823920" y="2122560"/>
            <a:ext cx="5105160" cy="23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Documentos en la Nube: Colaboración sin fronteras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¿Qué es? Almacenamiento y procesamiento masivo de datos en servidores remotos accesibles por internet.</a:t>
            </a:r>
            <a:endParaRPr b="0" lang="es-MX" sz="1500" spc="-1" strike="noStrike">
              <a:latin typeface="Arial"/>
            </a:endParaRPr>
          </a:p>
        </p:txBody>
      </p:sp>
      <p:sp>
        <p:nvSpPr>
          <p:cNvPr id="400" name="Google Shape;180;p26"/>
          <p:cNvSpPr/>
          <p:nvPr/>
        </p:nvSpPr>
        <p:spPr>
          <a:xfrm>
            <a:off x="9200520" y="0"/>
            <a:ext cx="29908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Google Shape;181;p26"/>
          <p:cNvSpPr/>
          <p:nvPr/>
        </p:nvSpPr>
        <p:spPr>
          <a:xfrm>
            <a:off x="9276480" y="1657440"/>
            <a:ext cx="2783160" cy="49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indent="-22860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Ventajas:</a:t>
            </a:r>
            <a:endParaRPr b="0" lang="es-MX" sz="15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spcBef>
                <a:spcPts val="1199"/>
              </a:spcBef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Acceso a tus archivos desde cualquier lugar y dispositivo.</a:t>
            </a:r>
            <a:endParaRPr b="0" lang="es-MX" sz="15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Facilita la colaboración en tiempo real.</a:t>
            </a:r>
            <a:endParaRPr b="0" lang="es-MX" sz="15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Mantenimiento y copias de seguridad a cargo del proveedor.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Ejemplos: Google Drive, Dropbox, onedrive.</a:t>
            </a:r>
            <a:endParaRPr b="0" lang="es-MX" sz="15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3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1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402" name="Google Shape;182;p26"/>
          <p:cNvSpPr/>
          <p:nvPr/>
        </p:nvSpPr>
        <p:spPr>
          <a:xfrm>
            <a:off x="9408600" y="1318680"/>
            <a:ext cx="278316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Google Shape;183;p26"/>
          <p:cNvSpPr/>
          <p:nvPr/>
        </p:nvSpPr>
        <p:spPr>
          <a:xfrm>
            <a:off x="3850200" y="2003760"/>
            <a:ext cx="309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Google Shape;184;p26" descr=""/>
          <p:cNvPicPr/>
          <p:nvPr/>
        </p:nvPicPr>
        <p:blipFill>
          <a:blip r:embed="rId1"/>
          <a:stretch/>
        </p:blipFill>
        <p:spPr>
          <a:xfrm>
            <a:off x="122760" y="822600"/>
            <a:ext cx="3518640" cy="3208680"/>
          </a:xfrm>
          <a:prstGeom prst="rect">
            <a:avLst/>
          </a:prstGeom>
          <a:ln w="0">
            <a:noFill/>
          </a:ln>
        </p:spPr>
      </p:pic>
      <p:pic>
        <p:nvPicPr>
          <p:cNvPr id="405" name="Google Shape;185;p26" descr=""/>
          <p:cNvPicPr/>
          <p:nvPr/>
        </p:nvPicPr>
        <p:blipFill>
          <a:blip r:embed="rId2"/>
          <a:srcRect l="0" t="6556" r="0" b="8079"/>
          <a:stretch/>
        </p:blipFill>
        <p:spPr>
          <a:xfrm>
            <a:off x="122760" y="4326840"/>
            <a:ext cx="8806320" cy="238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190;p27"/>
          <p:cNvSpPr/>
          <p:nvPr/>
        </p:nvSpPr>
        <p:spPr>
          <a:xfrm>
            <a:off x="65880" y="3663720"/>
            <a:ext cx="11916000" cy="239328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Google Shape;191;p27"/>
          <p:cNvSpPr/>
          <p:nvPr/>
        </p:nvSpPr>
        <p:spPr>
          <a:xfrm>
            <a:off x="529200" y="1960560"/>
            <a:ext cx="6235200" cy="31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1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spcBef>
                <a:spcPts val="1199"/>
              </a:spcBef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Facilidad de aplicación y bajo costo económico.</a:t>
            </a:r>
            <a:endParaRPr b="0" lang="es-MX" sz="15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Almacenamiento automático de respuestas en bases de datos.</a:t>
            </a:r>
            <a:endParaRPr b="0" lang="es-MX" sz="15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Eliminación de errores de introducción manual.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Herramienta recomendada: Google Forms (parte de Google Docs).</a:t>
            </a:r>
            <a:endParaRPr b="0" lang="es-MX" sz="15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408" name="Google Shape;192;p27"/>
          <p:cNvSpPr/>
          <p:nvPr/>
        </p:nvSpPr>
        <p:spPr>
          <a:xfrm>
            <a:off x="672840" y="770400"/>
            <a:ext cx="551196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000" spc="-1" strike="noStrike">
                <a:solidFill>
                  <a:srgbClr val="630038"/>
                </a:solidFill>
                <a:latin typeface="Open Sans"/>
                <a:ea typeface="Open Sans"/>
              </a:rPr>
              <a:t>Formularios y Encuestas Online</a:t>
            </a:r>
            <a:endParaRPr b="0" lang="es-MX" sz="2000" spc="-1" strike="noStrike">
              <a:latin typeface="Arial"/>
            </a:endParaRPr>
          </a:p>
        </p:txBody>
      </p:sp>
      <p:sp>
        <p:nvSpPr>
          <p:cNvPr id="409" name="Google Shape;193;p27"/>
          <p:cNvSpPr/>
          <p:nvPr/>
        </p:nvSpPr>
        <p:spPr>
          <a:xfrm>
            <a:off x="2330640" y="1494000"/>
            <a:ext cx="361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Google Shape;194;p27"/>
          <p:cNvSpPr/>
          <p:nvPr/>
        </p:nvSpPr>
        <p:spPr>
          <a:xfrm>
            <a:off x="137160" y="1494000"/>
            <a:ext cx="4869000" cy="10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Ventajas:</a:t>
            </a:r>
            <a:endParaRPr b="0" lang="es-MX" sz="1500" spc="-1" strike="noStrike">
              <a:latin typeface="Arial"/>
            </a:endParaRPr>
          </a:p>
        </p:txBody>
      </p:sp>
      <p:pic>
        <p:nvPicPr>
          <p:cNvPr id="411" name="Google Shape;195;p27" descr=""/>
          <p:cNvPicPr/>
          <p:nvPr/>
        </p:nvPicPr>
        <p:blipFill>
          <a:blip r:embed="rId1"/>
          <a:stretch/>
        </p:blipFill>
        <p:spPr>
          <a:xfrm>
            <a:off x="7672680" y="0"/>
            <a:ext cx="4243680" cy="3663360"/>
          </a:xfrm>
          <a:prstGeom prst="rect">
            <a:avLst/>
          </a:prstGeom>
          <a:ln w="0">
            <a:noFill/>
          </a:ln>
        </p:spPr>
      </p:pic>
      <p:pic>
        <p:nvPicPr>
          <p:cNvPr id="412" name="Google Shape;196;p27" descr=""/>
          <p:cNvPicPr/>
          <p:nvPr/>
        </p:nvPicPr>
        <p:blipFill>
          <a:blip r:embed="rId2"/>
          <a:stretch/>
        </p:blipFill>
        <p:spPr>
          <a:xfrm>
            <a:off x="4140360" y="4399920"/>
            <a:ext cx="3911040" cy="129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201;p28"/>
          <p:cNvSpPr/>
          <p:nvPr/>
        </p:nvSpPr>
        <p:spPr>
          <a:xfrm>
            <a:off x="826560" y="903960"/>
            <a:ext cx="1120716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400" spc="-1" strike="noStrike">
                <a:solidFill>
                  <a:srgbClr val="630038"/>
                </a:solidFill>
                <a:latin typeface="Noto Sans"/>
                <a:ea typeface="Noto Sans"/>
              </a:rPr>
              <a:t> </a:t>
            </a:r>
            <a:r>
              <a:rPr b="1" lang="id-ID" sz="3700" spc="-1" strike="noStrike">
                <a:solidFill>
                  <a:srgbClr val="630038"/>
                </a:solidFill>
                <a:latin typeface="Noto Sans"/>
                <a:ea typeface="Noto Sans"/>
              </a:rPr>
              <a:t> </a:t>
            </a:r>
            <a:r>
              <a:rPr b="1" lang="id-ID" sz="3700" spc="-1" strike="noStrike">
                <a:solidFill>
                  <a:srgbClr val="630038"/>
                </a:solidFill>
                <a:latin typeface="Noto Sans"/>
                <a:ea typeface="Noto Sans"/>
              </a:rPr>
              <a:t>Redes Sociales: Construyendo comunidades</a:t>
            </a:r>
            <a:endParaRPr b="0" lang="es-MX" sz="3700" spc="-1" strike="noStrike">
              <a:latin typeface="Arial"/>
            </a:endParaRPr>
          </a:p>
        </p:txBody>
      </p:sp>
      <p:sp>
        <p:nvSpPr>
          <p:cNvPr id="414" name="Google Shape;202;p28"/>
          <p:cNvSpPr/>
          <p:nvPr/>
        </p:nvSpPr>
        <p:spPr>
          <a:xfrm>
            <a:off x="826560" y="2361600"/>
            <a:ext cx="6320160" cy="4717800"/>
          </a:xfrm>
          <a:prstGeom prst="rect">
            <a:avLst/>
          </a:prstGeom>
          <a:noFill/>
          <a:ln w="9525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Son sitios web que proporcionan herramientas para que los usuarios compartan información y se conecten con otros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spcBef>
                <a:spcPts val="1199"/>
              </a:spcBef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Profesionales: LinkedIn, Xing.</a:t>
            </a:r>
            <a:endParaRPr b="0" lang="es-MX" sz="15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Generalistas: Facebook, Instagram.</a:t>
            </a:r>
            <a:endParaRPr b="0" lang="es-MX" sz="1500" spc="-1" strike="noStrike">
              <a:latin typeface="Arial"/>
            </a:endParaRPr>
          </a:p>
          <a:p>
            <a:pPr marL="457200" indent="-324000">
              <a:lnSpc>
                <a:spcPct val="115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500" spc="-1" strike="noStrike">
                <a:solidFill>
                  <a:srgbClr val="7f7f7f"/>
                </a:solidFill>
                <a:latin typeface="Open Sans"/>
                <a:ea typeface="Open Sans"/>
              </a:rPr>
              <a:t>Especializadas: Ediciona (para el sector editorial), CinemaVIP (para cine).</a:t>
            </a:r>
            <a:endParaRPr b="0" lang="es-MX" sz="1500" spc="-1" strike="noStrike">
              <a:latin typeface="Arial"/>
            </a:endParaRPr>
          </a:p>
          <a:p>
            <a:pPr marL="914400">
              <a:lnSpc>
                <a:spcPct val="2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415" name="Google Shape;203;p28"/>
          <p:cNvSpPr/>
          <p:nvPr/>
        </p:nvSpPr>
        <p:spPr>
          <a:xfrm flipH="1" rot="10800000">
            <a:off x="6833160" y="1970640"/>
            <a:ext cx="4448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Google Shape;204;p28"/>
          <p:cNvSpPr/>
          <p:nvPr/>
        </p:nvSpPr>
        <p:spPr>
          <a:xfrm>
            <a:off x="33840" y="135360"/>
            <a:ext cx="3214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Google Shape;205;p28" descr=""/>
          <p:cNvPicPr/>
          <p:nvPr/>
        </p:nvPicPr>
        <p:blipFill>
          <a:blip r:embed="rId1"/>
          <a:stretch/>
        </p:blipFill>
        <p:spPr>
          <a:xfrm>
            <a:off x="7840080" y="2361600"/>
            <a:ext cx="3900240" cy="4143960"/>
          </a:xfrm>
          <a:prstGeom prst="rect">
            <a:avLst/>
          </a:prstGeom>
          <a:ln w="0">
            <a:noFill/>
          </a:ln>
        </p:spPr>
      </p:pic>
    </p:spTree>
  </p:cSld>
  <p:transition spd="med">
    <p:push dir="l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210;p29"/>
          <p:cNvSpPr/>
          <p:nvPr/>
        </p:nvSpPr>
        <p:spPr>
          <a:xfrm>
            <a:off x="720" y="0"/>
            <a:ext cx="33742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Google Shape;211;p29"/>
          <p:cNvSpPr/>
          <p:nvPr/>
        </p:nvSpPr>
        <p:spPr>
          <a:xfrm>
            <a:off x="3637440" y="637560"/>
            <a:ext cx="8554320" cy="11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3400" spc="-1" strike="noStrike">
                <a:solidFill>
                  <a:srgbClr val="630038"/>
                </a:solidFill>
                <a:latin typeface="Open Sans"/>
                <a:ea typeface="Open Sans"/>
              </a:rPr>
              <a:t>El Futuro del Internet en las Empresas</a:t>
            </a:r>
            <a:endParaRPr b="0" lang="es-MX" sz="3400" spc="-1" strike="noStrike">
              <a:latin typeface="Arial"/>
            </a:endParaRPr>
          </a:p>
        </p:txBody>
      </p:sp>
      <p:sp>
        <p:nvSpPr>
          <p:cNvPr id="420" name="Google Shape;212;p29"/>
          <p:cNvSpPr/>
          <p:nvPr/>
        </p:nvSpPr>
        <p:spPr>
          <a:xfrm>
            <a:off x="3989520" y="2697480"/>
            <a:ext cx="8044200" cy="32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9144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Innovaciones tecnológicas constantes.</a:t>
            </a:r>
            <a:endParaRPr b="0" lang="es-MX" sz="1600" spc="-1" strike="noStrike">
              <a:latin typeface="Arial"/>
            </a:endParaRPr>
          </a:p>
          <a:p>
            <a:pPr marL="9144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Inteligencia Artificial (IA) para la automatización y el análisis predictivo.</a:t>
            </a:r>
            <a:endParaRPr b="0" lang="es-MX" sz="1600" spc="-1" strike="noStrike">
              <a:latin typeface="Arial"/>
            </a:endParaRPr>
          </a:p>
          <a:p>
            <a:pPr marL="9144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Internet de las Cosas (IoT) para la interconexión de dispositivos y la recopilación de datos en tiempo real.</a:t>
            </a:r>
            <a:endParaRPr b="0" lang="es-MX" sz="1600" spc="-1" strike="noStrike">
              <a:latin typeface="Arial"/>
            </a:endParaRPr>
          </a:p>
          <a:p>
            <a:pPr marL="914400"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421" name="Google Shape;213;p29"/>
          <p:cNvSpPr/>
          <p:nvPr/>
        </p:nvSpPr>
        <p:spPr>
          <a:xfrm>
            <a:off x="6095880" y="2253960"/>
            <a:ext cx="359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22" name="Google Shape;214;p29" descr=""/>
          <p:cNvPicPr/>
          <p:nvPr/>
        </p:nvPicPr>
        <p:blipFill>
          <a:blip r:embed="rId1"/>
          <a:stretch/>
        </p:blipFill>
        <p:spPr>
          <a:xfrm>
            <a:off x="125640" y="1929240"/>
            <a:ext cx="3077640" cy="247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219;p30"/>
          <p:cNvSpPr/>
          <p:nvPr/>
        </p:nvSpPr>
        <p:spPr>
          <a:xfrm>
            <a:off x="720" y="0"/>
            <a:ext cx="33742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Google Shape;220;p30"/>
          <p:cNvSpPr/>
          <p:nvPr/>
        </p:nvSpPr>
        <p:spPr>
          <a:xfrm>
            <a:off x="4068000" y="806760"/>
            <a:ext cx="785700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400" spc="-1" strike="noStrike">
                <a:solidFill>
                  <a:srgbClr val="630038"/>
                </a:solidFill>
                <a:latin typeface="Open Sans"/>
                <a:ea typeface="Open Sans"/>
              </a:rPr>
              <a:t>Conclusiones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425" name="Google Shape;221;p30"/>
          <p:cNvSpPr/>
          <p:nvPr/>
        </p:nvSpPr>
        <p:spPr>
          <a:xfrm>
            <a:off x="4068000" y="2510280"/>
            <a:ext cx="8100720" cy="47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Internet es un pilar estratégico que nos da acceso a un flujo de información que podemos buscar (buscadores) y gestionar (RSS).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Aprendimos a usar este flujo para crear (blogs, CMS), colaborar (nube) y conectar (redes sociales, formularios).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Integrar estas herramientas es la clave para construir una organización más ágil, productiva y preparada para el futuro.</a:t>
            </a:r>
            <a:endParaRPr b="0" lang="es-MX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426" name="Google Shape;222;p30"/>
          <p:cNvSpPr/>
          <p:nvPr/>
        </p:nvSpPr>
        <p:spPr>
          <a:xfrm>
            <a:off x="6095880" y="2253960"/>
            <a:ext cx="359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Google Shape;223;p30" descr=""/>
          <p:cNvPicPr/>
          <p:nvPr/>
        </p:nvPicPr>
        <p:blipFill>
          <a:blip r:embed="rId1"/>
          <a:stretch/>
        </p:blipFill>
        <p:spPr>
          <a:xfrm>
            <a:off x="60840" y="1839960"/>
            <a:ext cx="3162600" cy="34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228;p31"/>
          <p:cNvSpPr/>
          <p:nvPr/>
        </p:nvSpPr>
        <p:spPr>
          <a:xfrm>
            <a:off x="1454040" y="3828600"/>
            <a:ext cx="928368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7200" spc="-1" strike="noStrike">
                <a:solidFill>
                  <a:srgbClr val="630038"/>
                </a:solidFill>
                <a:latin typeface="Open Sans"/>
                <a:ea typeface="Open Sans"/>
              </a:rPr>
              <a:t>GRACIAS</a:t>
            </a:r>
            <a:endParaRPr b="0" lang="es-MX" sz="7200" spc="-1" strike="noStrike">
              <a:latin typeface="Arial"/>
            </a:endParaRPr>
          </a:p>
        </p:txBody>
      </p:sp>
      <p:sp>
        <p:nvSpPr>
          <p:cNvPr id="429" name="Google Shape;229;p31"/>
          <p:cNvSpPr/>
          <p:nvPr/>
        </p:nvSpPr>
        <p:spPr>
          <a:xfrm>
            <a:off x="3245400" y="5051160"/>
            <a:ext cx="5701320" cy="24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Google Shape;230;p31"/>
          <p:cNvSpPr/>
          <p:nvPr/>
        </p:nvSpPr>
        <p:spPr>
          <a:xfrm>
            <a:off x="4354920" y="5957640"/>
            <a:ext cx="348156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630038"/>
                </a:solidFill>
                <a:latin typeface="Open Sans"/>
                <a:ea typeface="Open Sans"/>
              </a:rPr>
              <a:t>www.rcastellanos.cdmx.gob.mx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431" name="Google Shape;231;p31"/>
          <p:cNvSpPr/>
          <p:nvPr/>
        </p:nvSpPr>
        <p:spPr>
          <a:xfrm>
            <a:off x="0" y="2926800"/>
            <a:ext cx="1219176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32" name="Google Shape;232;p31" descr=""/>
          <p:cNvPicPr/>
          <p:nvPr/>
        </p:nvPicPr>
        <p:blipFill>
          <a:blip r:embed="rId1"/>
          <a:stretch/>
        </p:blipFill>
        <p:spPr>
          <a:xfrm>
            <a:off x="1668600" y="1675440"/>
            <a:ext cx="8854200" cy="109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52;p14"/>
          <p:cNvSpPr/>
          <p:nvPr/>
        </p:nvSpPr>
        <p:spPr>
          <a:xfrm>
            <a:off x="826560" y="1438560"/>
            <a:ext cx="639288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400" spc="-1" strike="noStrike">
                <a:solidFill>
                  <a:srgbClr val="630038"/>
                </a:solidFill>
                <a:latin typeface="Noto Sans"/>
                <a:ea typeface="Noto Sans"/>
              </a:rPr>
              <a:t> </a:t>
            </a:r>
            <a:r>
              <a:rPr b="1" lang="id-ID" sz="3700" spc="-1" strike="noStrike">
                <a:solidFill>
                  <a:srgbClr val="630038"/>
                </a:solidFill>
                <a:latin typeface="Noto Sans"/>
                <a:ea typeface="Noto Sans"/>
              </a:rPr>
              <a:t>Bienvenida al Módulo 3</a:t>
            </a:r>
            <a:endParaRPr b="0" lang="es-MX" sz="3700" spc="-1" strike="noStrike">
              <a:latin typeface="Arial"/>
            </a:endParaRPr>
          </a:p>
        </p:txBody>
      </p:sp>
      <p:sp>
        <p:nvSpPr>
          <p:cNvPr id="321" name="Google Shape;53;p14"/>
          <p:cNvSpPr/>
          <p:nvPr/>
        </p:nvSpPr>
        <p:spPr>
          <a:xfrm>
            <a:off x="7946280" y="5667120"/>
            <a:ext cx="364572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9f1c3c"/>
                </a:solidFill>
                <a:latin typeface="Open Sans"/>
                <a:ea typeface="Open Sans"/>
              </a:rPr>
              <a:t>www.rcastellanos.cdmx.gob.mx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322" name="Google Shape;54;p14"/>
          <p:cNvSpPr/>
          <p:nvPr/>
        </p:nvSpPr>
        <p:spPr>
          <a:xfrm>
            <a:off x="826560" y="2361600"/>
            <a:ext cx="6320160" cy="3470040"/>
          </a:xfrm>
          <a:prstGeom prst="rect">
            <a:avLst/>
          </a:prstGeom>
          <a:noFill/>
          <a:ln w="9525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Introducción al módulo.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Importancia de Internet en el entorno actual.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Objetivos de aprendizaje.</a:t>
            </a:r>
            <a:endParaRPr b="0" lang="es-MX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323" name="Google Shape;55;p14"/>
          <p:cNvSpPr/>
          <p:nvPr/>
        </p:nvSpPr>
        <p:spPr>
          <a:xfrm flipH="1" rot="10800000">
            <a:off x="6833160" y="1970640"/>
            <a:ext cx="4448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Google Shape;56;p14"/>
          <p:cNvSpPr/>
          <p:nvPr/>
        </p:nvSpPr>
        <p:spPr>
          <a:xfrm>
            <a:off x="33840" y="135360"/>
            <a:ext cx="3214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Google Shape;57;p14" descr=""/>
          <p:cNvPicPr/>
          <p:nvPr/>
        </p:nvPicPr>
        <p:blipFill>
          <a:blip r:embed="rId1"/>
          <a:stretch/>
        </p:blipFill>
        <p:spPr>
          <a:xfrm>
            <a:off x="7606800" y="2185200"/>
            <a:ext cx="3733200" cy="3374640"/>
          </a:xfrm>
          <a:prstGeom prst="rect">
            <a:avLst/>
          </a:prstGeom>
          <a:ln w="0">
            <a:noFill/>
          </a:ln>
        </p:spPr>
      </p:pic>
    </p:spTree>
  </p:cSld>
  <p:transition spd="med">
    <p:push dir="l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237;p32"/>
          <p:cNvSpPr/>
          <p:nvPr/>
        </p:nvSpPr>
        <p:spPr>
          <a:xfrm>
            <a:off x="3850200" y="1023120"/>
            <a:ext cx="5105160" cy="280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Google Shape;238;p32"/>
          <p:cNvSpPr/>
          <p:nvPr/>
        </p:nvSpPr>
        <p:spPr>
          <a:xfrm>
            <a:off x="3870360" y="1023120"/>
            <a:ext cx="527760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3200" spc="-1" strike="noStrike">
                <a:solidFill>
                  <a:srgbClr val="ffffff"/>
                </a:solidFill>
                <a:latin typeface="Open Sans"/>
                <a:ea typeface="Open Sans"/>
              </a:rPr>
              <a:t>Más que una herramienta de ventas</a:t>
            </a:r>
            <a:endParaRPr b="0" lang="es-MX" sz="3200" spc="-1" strike="noStrike">
              <a:latin typeface="Arial"/>
            </a:endParaRPr>
          </a:p>
        </p:txBody>
      </p:sp>
      <p:sp>
        <p:nvSpPr>
          <p:cNvPr id="435" name="Google Shape;239;p32"/>
          <p:cNvSpPr/>
          <p:nvPr/>
        </p:nvSpPr>
        <p:spPr>
          <a:xfrm>
            <a:off x="3896640" y="2245680"/>
            <a:ext cx="510516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Facilitador de tareas empresariales.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Soporte en logística y organización.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Optimización de procesos internos.</a:t>
            </a:r>
            <a:endParaRPr b="0" lang="es-MX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436" name="Google Shape;240;p32"/>
          <p:cNvSpPr/>
          <p:nvPr/>
        </p:nvSpPr>
        <p:spPr>
          <a:xfrm>
            <a:off x="9200520" y="0"/>
            <a:ext cx="29908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Google Shape;241;p32"/>
          <p:cNvSpPr/>
          <p:nvPr/>
        </p:nvSpPr>
        <p:spPr>
          <a:xfrm>
            <a:off x="3798000" y="2172960"/>
            <a:ext cx="309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38" name="Google Shape;242;p32" descr=""/>
          <p:cNvPicPr/>
          <p:nvPr/>
        </p:nvPicPr>
        <p:blipFill>
          <a:blip r:embed="rId1"/>
          <a:stretch/>
        </p:blipFill>
        <p:spPr>
          <a:xfrm>
            <a:off x="152280" y="1769040"/>
            <a:ext cx="3544920" cy="3180960"/>
          </a:xfrm>
          <a:prstGeom prst="rect">
            <a:avLst/>
          </a:prstGeom>
          <a:ln w="0">
            <a:noFill/>
          </a:ln>
        </p:spPr>
      </p:pic>
      <p:pic>
        <p:nvPicPr>
          <p:cNvPr id="439" name="Google Shape;243;p32" descr=""/>
          <p:cNvPicPr/>
          <p:nvPr/>
        </p:nvPicPr>
        <p:blipFill>
          <a:blip r:embed="rId2"/>
          <a:stretch/>
        </p:blipFill>
        <p:spPr>
          <a:xfrm>
            <a:off x="9321120" y="294480"/>
            <a:ext cx="2714040" cy="426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248;p33"/>
          <p:cNvSpPr/>
          <p:nvPr/>
        </p:nvSpPr>
        <p:spPr>
          <a:xfrm>
            <a:off x="124920" y="3977640"/>
            <a:ext cx="11941920" cy="239328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Google Shape;249;p33"/>
          <p:cNvSpPr/>
          <p:nvPr/>
        </p:nvSpPr>
        <p:spPr>
          <a:xfrm>
            <a:off x="303840" y="1668960"/>
            <a:ext cx="9538200" cy="22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Medición del rendimiento de los empleados.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Herramientas colaborativas para equipos.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Análisis de datos para la toma de decisiones.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442" name="Google Shape;250;p33"/>
          <p:cNvSpPr/>
          <p:nvPr/>
        </p:nvSpPr>
        <p:spPr>
          <a:xfrm>
            <a:off x="672840" y="770400"/>
            <a:ext cx="551196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800" spc="-1" strike="noStrike">
                <a:solidFill>
                  <a:srgbClr val="630038"/>
                </a:solidFill>
                <a:latin typeface="Open Sans"/>
                <a:ea typeface="Open Sans"/>
              </a:rPr>
              <a:t>Impacto en la productividad</a:t>
            </a:r>
            <a:endParaRPr b="0" lang="es-MX" sz="2800" spc="-1" strike="noStrike">
              <a:latin typeface="Arial"/>
            </a:endParaRPr>
          </a:p>
        </p:txBody>
      </p:sp>
      <p:sp>
        <p:nvSpPr>
          <p:cNvPr id="443" name="Google Shape;251;p33"/>
          <p:cNvSpPr/>
          <p:nvPr/>
        </p:nvSpPr>
        <p:spPr>
          <a:xfrm>
            <a:off x="2330640" y="1494000"/>
            <a:ext cx="361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44" name="Google Shape;252;p33" descr=""/>
          <p:cNvPicPr/>
          <p:nvPr/>
        </p:nvPicPr>
        <p:blipFill>
          <a:blip r:embed="rId1"/>
          <a:stretch/>
        </p:blipFill>
        <p:spPr>
          <a:xfrm>
            <a:off x="7584120" y="179280"/>
            <a:ext cx="3902040" cy="3545280"/>
          </a:xfrm>
          <a:prstGeom prst="rect">
            <a:avLst/>
          </a:prstGeom>
          <a:ln w="0">
            <a:noFill/>
          </a:ln>
        </p:spPr>
      </p:pic>
      <p:pic>
        <p:nvPicPr>
          <p:cNvPr id="445" name="Google Shape;253;p33" descr=""/>
          <p:cNvPicPr/>
          <p:nvPr/>
        </p:nvPicPr>
        <p:blipFill>
          <a:blip r:embed="rId2">
            <a:alphaModFix amt="54000"/>
          </a:blip>
          <a:stretch/>
        </p:blipFill>
        <p:spPr>
          <a:xfrm>
            <a:off x="3186000" y="4135320"/>
            <a:ext cx="5666400" cy="20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258;p34"/>
          <p:cNvSpPr/>
          <p:nvPr/>
        </p:nvSpPr>
        <p:spPr>
          <a:xfrm>
            <a:off x="3823920" y="1023120"/>
            <a:ext cx="5105160" cy="280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Google Shape;259;p34"/>
          <p:cNvSpPr/>
          <p:nvPr/>
        </p:nvSpPr>
        <p:spPr>
          <a:xfrm>
            <a:off x="3850200" y="1468440"/>
            <a:ext cx="53503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Usuarios de Internet en México</a:t>
            </a:r>
            <a:endParaRPr b="0" lang="es-MX" sz="2500" spc="-1" strike="noStrike">
              <a:latin typeface="Arial"/>
            </a:endParaRPr>
          </a:p>
        </p:txBody>
      </p:sp>
      <p:sp>
        <p:nvSpPr>
          <p:cNvPr id="448" name="Google Shape;260;p34"/>
          <p:cNvSpPr/>
          <p:nvPr/>
        </p:nvSpPr>
        <p:spPr>
          <a:xfrm>
            <a:off x="3952080" y="2581200"/>
            <a:ext cx="48488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Una nación cada vez más conectada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449" name="Google Shape;261;p34"/>
          <p:cNvSpPr/>
          <p:nvPr/>
        </p:nvSpPr>
        <p:spPr>
          <a:xfrm>
            <a:off x="9200520" y="0"/>
            <a:ext cx="29908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Google Shape;262;p34"/>
          <p:cNvSpPr/>
          <p:nvPr/>
        </p:nvSpPr>
        <p:spPr>
          <a:xfrm>
            <a:off x="9276480" y="1657440"/>
            <a:ext cx="2783160" cy="354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id-ID" sz="1300" spc="-1" strike="noStrike">
                <a:solidFill>
                  <a:srgbClr val="7f7f7f"/>
                </a:solidFill>
                <a:latin typeface="Open Sans"/>
                <a:ea typeface="Open Sans"/>
              </a:rPr>
              <a:t>Datos Clave</a:t>
            </a:r>
            <a:endParaRPr b="0" lang="es-MX" sz="13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300" spc="-1" strike="noStrike">
              <a:latin typeface="Arial"/>
            </a:endParaRPr>
          </a:p>
          <a:p>
            <a:pPr marL="457200" indent="-272880">
              <a:lnSpc>
                <a:spcPct val="150000"/>
              </a:lnSpc>
              <a:buClr>
                <a:srgbClr val="fffff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300" spc="-1" strike="noStrike">
                <a:solidFill>
                  <a:srgbClr val="7f7f7f"/>
                </a:solidFill>
                <a:latin typeface="Open Sans"/>
                <a:ea typeface="Open Sans"/>
              </a:rPr>
              <a:t>80.6 millones de usuarios (70.1% de la población mayor de seis años).</a:t>
            </a:r>
            <a:endParaRPr b="0" lang="es-MX" sz="1300" spc="-1" strike="noStrike">
              <a:latin typeface="Arial"/>
            </a:endParaRPr>
          </a:p>
          <a:p>
            <a:pPr marL="457200" indent="-272880">
              <a:lnSpc>
                <a:spcPct val="150000"/>
              </a:lnSpc>
              <a:buClr>
                <a:srgbClr val="fffff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300" spc="-1" strike="noStrike">
                <a:solidFill>
                  <a:srgbClr val="7f7f7f"/>
                </a:solidFill>
                <a:latin typeface="Open Sans"/>
                <a:ea typeface="Open Sans"/>
              </a:rPr>
              <a:t>Crecimiento constante desde 2015.</a:t>
            </a:r>
            <a:endParaRPr b="0" lang="es-MX" sz="1300" spc="-1" strike="noStrike">
              <a:latin typeface="Arial"/>
            </a:endParaRPr>
          </a:p>
          <a:p>
            <a:pPr marL="457200" indent="-272880">
              <a:lnSpc>
                <a:spcPct val="150000"/>
              </a:lnSpc>
              <a:buClr>
                <a:srgbClr val="fffff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300" spc="-1" strike="noStrike">
                <a:solidFill>
                  <a:srgbClr val="7f7f7f"/>
                </a:solidFill>
                <a:latin typeface="Open Sans"/>
                <a:ea typeface="Open Sans"/>
              </a:rPr>
              <a:t>51.6% mujeres y 48.4% hombres.</a:t>
            </a:r>
            <a:endParaRPr b="0" lang="es-MX" sz="13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1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451" name="Google Shape;263;p34"/>
          <p:cNvSpPr/>
          <p:nvPr/>
        </p:nvSpPr>
        <p:spPr>
          <a:xfrm>
            <a:off x="9408600" y="1318680"/>
            <a:ext cx="278316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Google Shape;264;p34"/>
          <p:cNvSpPr/>
          <p:nvPr/>
        </p:nvSpPr>
        <p:spPr>
          <a:xfrm>
            <a:off x="3850200" y="2003760"/>
            <a:ext cx="309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53" name="Google Shape;265;p34" descr=""/>
          <p:cNvPicPr/>
          <p:nvPr/>
        </p:nvPicPr>
        <p:blipFill>
          <a:blip r:embed="rId1"/>
          <a:stretch/>
        </p:blipFill>
        <p:spPr>
          <a:xfrm>
            <a:off x="254880" y="1023120"/>
            <a:ext cx="3518640" cy="3570120"/>
          </a:xfrm>
          <a:prstGeom prst="rect">
            <a:avLst/>
          </a:prstGeom>
          <a:ln w="0">
            <a:noFill/>
          </a:ln>
        </p:spPr>
      </p:pic>
      <p:pic>
        <p:nvPicPr>
          <p:cNvPr id="454" name="Google Shape;266;p34" descr=""/>
          <p:cNvPicPr/>
          <p:nvPr/>
        </p:nvPicPr>
        <p:blipFill>
          <a:blip r:embed="rId2"/>
          <a:stretch/>
        </p:blipFill>
        <p:spPr>
          <a:xfrm>
            <a:off x="139320" y="4745880"/>
            <a:ext cx="8661600" cy="182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271;p35" descr=""/>
          <p:cNvPicPr/>
          <p:nvPr/>
        </p:nvPicPr>
        <p:blipFill>
          <a:blip r:embed="rId1"/>
          <a:srcRect l="8" t="0" r="6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56" name="Google Shape;272;p35"/>
          <p:cNvSpPr/>
          <p:nvPr/>
        </p:nvSpPr>
        <p:spPr>
          <a:xfrm>
            <a:off x="5984640" y="1613160"/>
            <a:ext cx="5578200" cy="35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1500" spc="-1" strike="noStrike">
                <a:solidFill>
                  <a:srgbClr val="ffffff"/>
                </a:solidFill>
                <a:latin typeface="Open Sans"/>
                <a:ea typeface="Open Sans"/>
              </a:rPr>
              <a:t>TÍTULO</a:t>
            </a:r>
            <a:endParaRPr b="0" lang="es-MX" sz="11500" spc="-1" strike="noStrike">
              <a:latin typeface="Arial"/>
            </a:endParaRPr>
          </a:p>
        </p:txBody>
      </p:sp>
      <p:sp>
        <p:nvSpPr>
          <p:cNvPr id="457" name="Google Shape;273;p35"/>
          <p:cNvSpPr/>
          <p:nvPr/>
        </p:nvSpPr>
        <p:spPr>
          <a:xfrm>
            <a:off x="882000" y="3394440"/>
            <a:ext cx="38642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i="1" lang="id-ID" sz="1000" spc="-1" strike="noStrike">
                <a:solidFill>
                  <a:srgbClr val="ffffff"/>
                </a:solidFill>
                <a:latin typeface="Roboto"/>
                <a:ea typeface="Roboto"/>
              </a:rPr>
              <a:t>Lorem Ipsum is simply dummy text of the printing and typesetting industry. Lorem Ipsum has been the industry's standard dummy text ever since the 1500s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58" name="Google Shape;274;p35"/>
          <p:cNvSpPr/>
          <p:nvPr/>
        </p:nvSpPr>
        <p:spPr>
          <a:xfrm>
            <a:off x="882000" y="3026520"/>
            <a:ext cx="41259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INFO IMPORTANTE</a:t>
            </a:r>
            <a:endParaRPr b="0" lang="es-MX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280;p36" descr=""/>
          <p:cNvPicPr/>
          <p:nvPr/>
        </p:nvPicPr>
        <p:blipFill>
          <a:blip r:embed="rId1"/>
          <a:srcRect l="-309643" t="-126997" r="-309643" b="-126997"/>
          <a:stretch/>
        </p:blipFill>
        <p:spPr>
          <a:xfrm>
            <a:off x="6095880" y="3724920"/>
            <a:ext cx="6095520" cy="239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285;p37"/>
          <p:cNvSpPr/>
          <p:nvPr/>
        </p:nvSpPr>
        <p:spPr>
          <a:xfrm>
            <a:off x="720" y="3724920"/>
            <a:ext cx="5942520" cy="239328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1" name="Google Shape;286;p37" descr=""/>
          <p:cNvPicPr/>
          <p:nvPr/>
        </p:nvPicPr>
        <p:blipFill>
          <a:blip r:embed="rId1"/>
          <a:srcRect l="0" t="15346" r="0" b="15346"/>
          <a:stretch/>
        </p:blipFill>
        <p:spPr>
          <a:xfrm>
            <a:off x="6095880" y="3724920"/>
            <a:ext cx="6095520" cy="2393280"/>
          </a:xfrm>
          <a:prstGeom prst="rect">
            <a:avLst/>
          </a:prstGeom>
          <a:ln w="0">
            <a:noFill/>
          </a:ln>
        </p:spPr>
      </p:pic>
      <p:sp>
        <p:nvSpPr>
          <p:cNvPr id="462" name="Google Shape;287;p37"/>
          <p:cNvSpPr/>
          <p:nvPr/>
        </p:nvSpPr>
        <p:spPr>
          <a:xfrm>
            <a:off x="4876920" y="635040"/>
            <a:ext cx="2844720" cy="21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4600" spc="-1" strike="noStrike">
                <a:solidFill>
                  <a:srgbClr val="000000"/>
                </a:solidFill>
                <a:latin typeface="Arial"/>
                <a:ea typeface="Arial"/>
              </a:rPr>
              <a:t>Gracias</a:t>
            </a:r>
            <a:endParaRPr b="0" lang="es-MX" sz="4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292;p38"/>
          <p:cNvSpPr/>
          <p:nvPr/>
        </p:nvSpPr>
        <p:spPr>
          <a:xfrm>
            <a:off x="720" y="3724920"/>
            <a:ext cx="5942520" cy="239328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Google Shape;293;p38"/>
          <p:cNvSpPr/>
          <p:nvPr/>
        </p:nvSpPr>
        <p:spPr>
          <a:xfrm>
            <a:off x="723960" y="4585320"/>
            <a:ext cx="48495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i="1" lang="id-ID" sz="1000" spc="-1" strike="noStrike">
                <a:solidFill>
                  <a:srgbClr val="ffffff"/>
                </a:solidFill>
                <a:latin typeface="Roboto"/>
                <a:ea typeface="Roboto"/>
              </a:rPr>
              <a:t>Lorem Ipsum is simply dummy text of the printing and typesetting industry. Lorem Ipsum has been the industry's standard dummy text ever since the 1500s</a:t>
            </a: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465" name="Google Shape;294;p38"/>
          <p:cNvSpPr/>
          <p:nvPr/>
        </p:nvSpPr>
        <p:spPr>
          <a:xfrm>
            <a:off x="723960" y="4246920"/>
            <a:ext cx="41259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INFO IMPORTANTE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466" name="Google Shape;295;p38"/>
          <p:cNvSpPr/>
          <p:nvPr/>
        </p:nvSpPr>
        <p:spPr>
          <a:xfrm>
            <a:off x="723600" y="929520"/>
            <a:ext cx="362016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400" spc="-1" strike="noStrike">
                <a:solidFill>
                  <a:srgbClr val="630038"/>
                </a:solidFill>
                <a:latin typeface="Open Sans"/>
                <a:ea typeface="Open Sans"/>
              </a:rPr>
              <a:t>Título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467" name="Google Shape;296;p38"/>
          <p:cNvSpPr/>
          <p:nvPr/>
        </p:nvSpPr>
        <p:spPr>
          <a:xfrm>
            <a:off x="723960" y="1744560"/>
            <a:ext cx="5102640" cy="12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id-ID" sz="1000" spc="-1" strike="noStrike">
                <a:solidFill>
                  <a:srgbClr val="7f7f7f"/>
                </a:solidFill>
                <a:latin typeface="Open Sans"/>
                <a:ea typeface="Open Sans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b="0" lang="es-MX" sz="1000" spc="-1" strike="noStrike">
              <a:latin typeface="Arial"/>
            </a:endParaRPr>
          </a:p>
        </p:txBody>
      </p:sp>
      <p:pic>
        <p:nvPicPr>
          <p:cNvPr id="468" name="Google Shape;297;p38" descr=""/>
          <p:cNvPicPr/>
          <p:nvPr/>
        </p:nvPicPr>
        <p:blipFill>
          <a:blip r:embed="rId1"/>
          <a:srcRect l="0" t="10733" r="0" b="10733"/>
          <a:stretch/>
        </p:blipFill>
        <p:spPr>
          <a:xfrm>
            <a:off x="6364800" y="0"/>
            <a:ext cx="5826600" cy="6857640"/>
          </a:xfrm>
          <a:prstGeom prst="rect">
            <a:avLst/>
          </a:prstGeom>
          <a:ln w="0">
            <a:noFill/>
          </a:ln>
        </p:spPr>
      </p:pic>
      <p:sp>
        <p:nvSpPr>
          <p:cNvPr id="469" name="Google Shape;298;p38"/>
          <p:cNvSpPr/>
          <p:nvPr/>
        </p:nvSpPr>
        <p:spPr>
          <a:xfrm>
            <a:off x="2330640" y="1494000"/>
            <a:ext cx="361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303;p39"/>
          <p:cNvSpPr/>
          <p:nvPr/>
        </p:nvSpPr>
        <p:spPr>
          <a:xfrm>
            <a:off x="5322960" y="1421640"/>
            <a:ext cx="431820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400" spc="-1" strike="noStrike">
                <a:solidFill>
                  <a:srgbClr val="630038"/>
                </a:solidFill>
                <a:latin typeface="Open Sans"/>
                <a:ea typeface="Open Sans"/>
              </a:rPr>
              <a:t>Título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471" name="Google Shape;304;p39"/>
          <p:cNvSpPr/>
          <p:nvPr/>
        </p:nvSpPr>
        <p:spPr>
          <a:xfrm>
            <a:off x="5322960" y="2236680"/>
            <a:ext cx="5942520" cy="12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id-ID" sz="1000" spc="-1" strike="noStrike">
                <a:solidFill>
                  <a:srgbClr val="000000"/>
                </a:solidFill>
                <a:latin typeface="Open Sans"/>
                <a:ea typeface="Open Sans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72" name="Google Shape;305;p39"/>
          <p:cNvSpPr/>
          <p:nvPr/>
        </p:nvSpPr>
        <p:spPr>
          <a:xfrm>
            <a:off x="5362200" y="3691080"/>
            <a:ext cx="5942520" cy="239328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Google Shape;306;p39"/>
          <p:cNvSpPr/>
          <p:nvPr/>
        </p:nvSpPr>
        <p:spPr>
          <a:xfrm>
            <a:off x="6085440" y="4551840"/>
            <a:ext cx="4849200" cy="16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i="1" lang="id-ID" sz="1000" spc="-1" strike="noStrike">
                <a:solidFill>
                  <a:srgbClr val="ffffff"/>
                </a:solidFill>
                <a:latin typeface="Roboto"/>
                <a:ea typeface="Roboto"/>
              </a:rPr>
              <a:t>Lorem Ipsum is simply dummy text of the printing and typesetting industry. Lorem Ipsum has been the industry's standard dummy text ever since the 1500s</a:t>
            </a: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i="1" lang="id-ID" sz="1000" spc="-1" strike="noStrike">
                <a:solidFill>
                  <a:srgbClr val="ffffff"/>
                </a:solidFill>
                <a:latin typeface="Roboto"/>
                <a:ea typeface="Roboto"/>
              </a:rPr>
              <a:t>Lorem Ipsum is simply dummy text of the printing and typesetting industry. Lorem Ipsum has been the industry's standard dummy text ever since the 1500s</a:t>
            </a: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474" name="Google Shape;307;p39"/>
          <p:cNvSpPr/>
          <p:nvPr/>
        </p:nvSpPr>
        <p:spPr>
          <a:xfrm>
            <a:off x="6085440" y="4213440"/>
            <a:ext cx="41259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INFO IMPORTANTE</a:t>
            </a:r>
            <a:endParaRPr b="0" lang="es-MX" sz="1600" spc="-1" strike="noStrike">
              <a:latin typeface="Arial"/>
            </a:endParaRPr>
          </a:p>
        </p:txBody>
      </p:sp>
      <p:pic>
        <p:nvPicPr>
          <p:cNvPr id="475" name="Google Shape;308;p39" descr=""/>
          <p:cNvPicPr/>
          <p:nvPr/>
        </p:nvPicPr>
        <p:blipFill>
          <a:blip r:embed="rId1"/>
          <a:srcRect l="4389" t="0" r="4389" b="0"/>
          <a:stretch/>
        </p:blipFill>
        <p:spPr>
          <a:xfrm rot="16200000">
            <a:off x="184320" y="1490760"/>
            <a:ext cx="5311440" cy="3876480"/>
          </a:xfrm>
          <a:prstGeom prst="rect">
            <a:avLst/>
          </a:prstGeom>
          <a:ln w="0">
            <a:noFill/>
          </a:ln>
        </p:spPr>
      </p:pic>
      <p:sp>
        <p:nvSpPr>
          <p:cNvPr id="476" name="Google Shape;309;p39"/>
          <p:cNvSpPr/>
          <p:nvPr/>
        </p:nvSpPr>
        <p:spPr>
          <a:xfrm>
            <a:off x="6954120" y="1983240"/>
            <a:ext cx="4350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314;p40"/>
          <p:cNvSpPr/>
          <p:nvPr/>
        </p:nvSpPr>
        <p:spPr>
          <a:xfrm>
            <a:off x="5002200" y="0"/>
            <a:ext cx="260820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Google Shape;315;p40"/>
          <p:cNvSpPr/>
          <p:nvPr/>
        </p:nvSpPr>
        <p:spPr>
          <a:xfrm>
            <a:off x="7893360" y="1825560"/>
            <a:ext cx="3620160" cy="7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000" spc="-1" strike="noStrike">
                <a:solidFill>
                  <a:srgbClr val="630038"/>
                </a:solidFill>
                <a:latin typeface="Open Sans"/>
                <a:ea typeface="Open Sans"/>
              </a:rPr>
              <a:t>Título</a:t>
            </a:r>
            <a:endParaRPr b="0" lang="es-MX" sz="4000" spc="-1" strike="noStrike">
              <a:latin typeface="Arial"/>
            </a:endParaRPr>
          </a:p>
        </p:txBody>
      </p:sp>
      <p:sp>
        <p:nvSpPr>
          <p:cNvPr id="479" name="Google Shape;316;p40"/>
          <p:cNvSpPr/>
          <p:nvPr/>
        </p:nvSpPr>
        <p:spPr>
          <a:xfrm>
            <a:off x="5379120" y="4086000"/>
            <a:ext cx="1842480" cy="16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id-ID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Lorem Ipsum is simply dummy text of the printing and typesetting industry. Lorem Ipsum has been the industry's standard dummy text ever since the 1500s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80" name="Google Shape;317;p40"/>
          <p:cNvSpPr/>
          <p:nvPr/>
        </p:nvSpPr>
        <p:spPr>
          <a:xfrm>
            <a:off x="5096880" y="3747240"/>
            <a:ext cx="212508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Título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481" name="Google Shape;318;p40"/>
          <p:cNvSpPr/>
          <p:nvPr/>
        </p:nvSpPr>
        <p:spPr>
          <a:xfrm>
            <a:off x="5284800" y="1657440"/>
            <a:ext cx="1936800" cy="14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id-ID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Lorem Ipsum is simply dummy text of the printing and typesetting industry. Lorem Ipsum has been the industry's standard dummy text ever since the 1500s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82" name="Google Shape;319;p40"/>
          <p:cNvSpPr/>
          <p:nvPr/>
        </p:nvSpPr>
        <p:spPr>
          <a:xfrm>
            <a:off x="5096880" y="1318680"/>
            <a:ext cx="212508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ffffff"/>
                </a:solidFill>
                <a:latin typeface="Open Sans"/>
                <a:ea typeface="Open Sans"/>
              </a:rPr>
              <a:t>Título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483" name="Google Shape;320;p40"/>
          <p:cNvSpPr/>
          <p:nvPr/>
        </p:nvSpPr>
        <p:spPr>
          <a:xfrm>
            <a:off x="8485200" y="2637360"/>
            <a:ext cx="3028320" cy="21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id-ID" sz="1000" spc="-1" strike="noStrike">
                <a:solidFill>
                  <a:srgbClr val="7f7f7f"/>
                </a:solidFill>
                <a:latin typeface="Open Sans"/>
                <a:ea typeface="Open Sans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84" name="Google Shape;321;p40"/>
          <p:cNvSpPr/>
          <p:nvPr/>
        </p:nvSpPr>
        <p:spPr>
          <a:xfrm>
            <a:off x="8905320" y="5032440"/>
            <a:ext cx="2608200" cy="12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50000"/>
              </a:lnSpc>
              <a:buNone/>
              <a:tabLst>
                <a:tab algn="l" pos="0"/>
              </a:tabLst>
            </a:pPr>
            <a:r>
              <a:rPr b="0" i="1" lang="id-ID" sz="1000" spc="-1" strike="noStrike">
                <a:solidFill>
                  <a:srgbClr val="7f7f7f"/>
                </a:solidFill>
                <a:latin typeface="Roboto"/>
                <a:ea typeface="Roboto"/>
              </a:rPr>
              <a:t>Lorem Ipsum is simply dummy text of the printing and typesetting industry. Lorem Ipsum has been the industry's standard dummy text ever since the 1500s</a:t>
            </a:r>
            <a:endParaRPr b="0" lang="es-MX" sz="1000" spc="-1" strike="noStrike">
              <a:latin typeface="Arial"/>
            </a:endParaRPr>
          </a:p>
        </p:txBody>
      </p:sp>
      <p:sp>
        <p:nvSpPr>
          <p:cNvPr id="485" name="Google Shape;322;p40"/>
          <p:cNvSpPr/>
          <p:nvPr/>
        </p:nvSpPr>
        <p:spPr>
          <a:xfrm>
            <a:off x="887040" y="2219040"/>
            <a:ext cx="3939840" cy="39398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Google Shape;323;p40"/>
          <p:cNvSpPr/>
          <p:nvPr/>
        </p:nvSpPr>
        <p:spPr>
          <a:xfrm>
            <a:off x="7611120" y="2356920"/>
            <a:ext cx="239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62;p15"/>
          <p:cNvSpPr/>
          <p:nvPr/>
        </p:nvSpPr>
        <p:spPr>
          <a:xfrm>
            <a:off x="720" y="0"/>
            <a:ext cx="33742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Google Shape;63;p15"/>
          <p:cNvSpPr/>
          <p:nvPr/>
        </p:nvSpPr>
        <p:spPr>
          <a:xfrm>
            <a:off x="4824000" y="637560"/>
            <a:ext cx="7270560" cy="13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100" spc="-1" strike="noStrike">
                <a:solidFill>
                  <a:srgbClr val="630038"/>
                </a:solidFill>
                <a:latin typeface="Open Sans"/>
                <a:ea typeface="Open Sans"/>
              </a:rPr>
              <a:t>La Importancia de Internet</a:t>
            </a:r>
            <a:endParaRPr b="0" lang="es-MX" sz="4100" spc="-1" strike="noStrike">
              <a:latin typeface="Arial"/>
            </a:endParaRPr>
          </a:p>
        </p:txBody>
      </p:sp>
      <p:sp>
        <p:nvSpPr>
          <p:cNvPr id="328" name="Google Shape;64;p15"/>
          <p:cNvSpPr/>
          <p:nvPr/>
        </p:nvSpPr>
        <p:spPr>
          <a:xfrm>
            <a:off x="5815080" y="2866680"/>
            <a:ext cx="5697360" cy="17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Es el motor de la transformación tecnológica.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Ofrece un alcance global e interactivo</a:t>
            </a:r>
            <a:endParaRPr b="0" lang="es-MX" sz="1600" spc="-1" strike="noStrike">
              <a:latin typeface="Arial"/>
            </a:endParaRPr>
          </a:p>
          <a:p>
            <a:pPr marL="457200" algn="r"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329" name="Google Shape;65;p15"/>
          <p:cNvSpPr/>
          <p:nvPr/>
        </p:nvSpPr>
        <p:spPr>
          <a:xfrm>
            <a:off x="6095880" y="2253960"/>
            <a:ext cx="3591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Google Shape;66;p15"/>
          <p:cNvSpPr/>
          <p:nvPr/>
        </p:nvSpPr>
        <p:spPr>
          <a:xfrm>
            <a:off x="4680720" y="5788800"/>
            <a:ext cx="7413840" cy="6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"Si tu negocio no está en Internet, tu negocio no existe" - Bill Gates.</a:t>
            </a:r>
            <a:endParaRPr b="0" lang="es-MX" sz="1600" spc="-1" strike="noStrike">
              <a:latin typeface="Arial"/>
            </a:endParaRPr>
          </a:p>
        </p:txBody>
      </p:sp>
      <p:pic>
        <p:nvPicPr>
          <p:cNvPr id="331" name="Google Shape;67;p15" descr=""/>
          <p:cNvPicPr/>
          <p:nvPr/>
        </p:nvPicPr>
        <p:blipFill>
          <a:blip r:embed="rId1"/>
          <a:stretch/>
        </p:blipFill>
        <p:spPr>
          <a:xfrm>
            <a:off x="140760" y="1942920"/>
            <a:ext cx="3093840" cy="282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72;p16"/>
          <p:cNvSpPr/>
          <p:nvPr/>
        </p:nvSpPr>
        <p:spPr>
          <a:xfrm>
            <a:off x="720" y="0"/>
            <a:ext cx="33742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Google Shape;73;p16"/>
          <p:cNvSpPr/>
          <p:nvPr/>
        </p:nvSpPr>
        <p:spPr>
          <a:xfrm>
            <a:off x="4068000" y="806760"/>
            <a:ext cx="7857000" cy="14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400" spc="-1" strike="noStrike">
                <a:solidFill>
                  <a:srgbClr val="630038"/>
                </a:solidFill>
                <a:latin typeface="Open Sans"/>
                <a:ea typeface="Open Sans"/>
              </a:rPr>
              <a:t>Comunicación sin Límites 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334" name="Google Shape;74;p16"/>
          <p:cNvSpPr/>
          <p:nvPr/>
        </p:nvSpPr>
        <p:spPr>
          <a:xfrm>
            <a:off x="5499000" y="2523240"/>
            <a:ext cx="6590880" cy="17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Interacción global e instantánea.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Plataformas de comunicación inalámbricas.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Acceso en tiempo real desde cualquier lugar.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335" name="Google Shape;75;p16"/>
          <p:cNvSpPr/>
          <p:nvPr/>
        </p:nvSpPr>
        <p:spPr>
          <a:xfrm>
            <a:off x="6095880" y="2253960"/>
            <a:ext cx="359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Google Shape;76;p16" descr=""/>
          <p:cNvPicPr/>
          <p:nvPr/>
        </p:nvPicPr>
        <p:blipFill>
          <a:blip r:embed="rId1"/>
          <a:stretch/>
        </p:blipFill>
        <p:spPr>
          <a:xfrm>
            <a:off x="94320" y="1964520"/>
            <a:ext cx="3187080" cy="293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81;p17"/>
          <p:cNvSpPr/>
          <p:nvPr/>
        </p:nvSpPr>
        <p:spPr>
          <a:xfrm>
            <a:off x="3850200" y="1023120"/>
            <a:ext cx="5105160" cy="280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Google Shape;82;p17"/>
          <p:cNvSpPr/>
          <p:nvPr/>
        </p:nvSpPr>
        <p:spPr>
          <a:xfrm>
            <a:off x="3870360" y="1023120"/>
            <a:ext cx="527760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3200" spc="-1" strike="noStrike">
                <a:solidFill>
                  <a:srgbClr val="ffffff"/>
                </a:solidFill>
                <a:latin typeface="Open Sans"/>
                <a:ea typeface="Open Sans"/>
              </a:rPr>
              <a:t>Más que una herramienta de ventas</a:t>
            </a:r>
            <a:endParaRPr b="0" lang="es-MX" sz="3200" spc="-1" strike="noStrike">
              <a:latin typeface="Arial"/>
            </a:endParaRPr>
          </a:p>
        </p:txBody>
      </p:sp>
      <p:sp>
        <p:nvSpPr>
          <p:cNvPr id="339" name="Google Shape;83;p17"/>
          <p:cNvSpPr/>
          <p:nvPr/>
        </p:nvSpPr>
        <p:spPr>
          <a:xfrm>
            <a:off x="3896640" y="2245680"/>
            <a:ext cx="510516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Facilitador de tareas empresariales.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Soporte en logística y organización.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Optimización de procesos internos.</a:t>
            </a:r>
            <a:endParaRPr b="0" lang="es-MX" sz="1600" spc="-1" strike="noStrike">
              <a:latin typeface="Arial"/>
            </a:endParaRPr>
          </a:p>
          <a:p>
            <a:pPr marL="457200"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340" name="Google Shape;84;p17"/>
          <p:cNvSpPr/>
          <p:nvPr/>
        </p:nvSpPr>
        <p:spPr>
          <a:xfrm>
            <a:off x="9200520" y="0"/>
            <a:ext cx="29908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Google Shape;85;p17"/>
          <p:cNvSpPr/>
          <p:nvPr/>
        </p:nvSpPr>
        <p:spPr>
          <a:xfrm>
            <a:off x="3798000" y="2172960"/>
            <a:ext cx="309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Google Shape;86;p17" descr=""/>
          <p:cNvPicPr/>
          <p:nvPr/>
        </p:nvPicPr>
        <p:blipFill>
          <a:blip r:embed="rId1"/>
          <a:stretch/>
        </p:blipFill>
        <p:spPr>
          <a:xfrm>
            <a:off x="152280" y="1769040"/>
            <a:ext cx="3544920" cy="3180960"/>
          </a:xfrm>
          <a:prstGeom prst="rect">
            <a:avLst/>
          </a:prstGeom>
          <a:ln w="0">
            <a:noFill/>
          </a:ln>
        </p:spPr>
      </p:pic>
      <p:pic>
        <p:nvPicPr>
          <p:cNvPr id="343" name="Google Shape;87;p17" descr=""/>
          <p:cNvPicPr/>
          <p:nvPr/>
        </p:nvPicPr>
        <p:blipFill>
          <a:blip r:embed="rId2"/>
          <a:stretch/>
        </p:blipFill>
        <p:spPr>
          <a:xfrm>
            <a:off x="9321120" y="294480"/>
            <a:ext cx="2714040" cy="426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92;p18"/>
          <p:cNvSpPr/>
          <p:nvPr/>
        </p:nvSpPr>
        <p:spPr>
          <a:xfrm>
            <a:off x="124920" y="3977640"/>
            <a:ext cx="11941920" cy="239328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Google Shape;93;p18"/>
          <p:cNvSpPr/>
          <p:nvPr/>
        </p:nvSpPr>
        <p:spPr>
          <a:xfrm>
            <a:off x="303840" y="1668960"/>
            <a:ext cx="9538200" cy="22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Medición del rendimiento de los empleados.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Herramientas colaborativas para equipos.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Análisis de datos para la toma de decisiones.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endParaRPr b="0" lang="es-MX" sz="1600" spc="-1" strike="noStrike">
              <a:latin typeface="Arial"/>
            </a:endParaRPr>
          </a:p>
        </p:txBody>
      </p:sp>
      <p:sp>
        <p:nvSpPr>
          <p:cNvPr id="346" name="Google Shape;94;p18"/>
          <p:cNvSpPr/>
          <p:nvPr/>
        </p:nvSpPr>
        <p:spPr>
          <a:xfrm>
            <a:off x="672840" y="770400"/>
            <a:ext cx="551196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800" spc="-1" strike="noStrike">
                <a:solidFill>
                  <a:srgbClr val="630038"/>
                </a:solidFill>
                <a:latin typeface="Open Sans"/>
                <a:ea typeface="Open Sans"/>
              </a:rPr>
              <a:t>Impacto en la productividad</a:t>
            </a:r>
            <a:endParaRPr b="0" lang="es-MX" sz="2800" spc="-1" strike="noStrike">
              <a:latin typeface="Arial"/>
            </a:endParaRPr>
          </a:p>
        </p:txBody>
      </p:sp>
      <p:sp>
        <p:nvSpPr>
          <p:cNvPr id="347" name="Google Shape;95;p18"/>
          <p:cNvSpPr/>
          <p:nvPr/>
        </p:nvSpPr>
        <p:spPr>
          <a:xfrm>
            <a:off x="2330640" y="1494000"/>
            <a:ext cx="361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Google Shape;96;p18" descr=""/>
          <p:cNvPicPr/>
          <p:nvPr/>
        </p:nvPicPr>
        <p:blipFill>
          <a:blip r:embed="rId1"/>
          <a:stretch/>
        </p:blipFill>
        <p:spPr>
          <a:xfrm>
            <a:off x="7584120" y="179280"/>
            <a:ext cx="3902040" cy="3545280"/>
          </a:xfrm>
          <a:prstGeom prst="rect">
            <a:avLst/>
          </a:prstGeom>
          <a:ln w="0">
            <a:noFill/>
          </a:ln>
        </p:spPr>
      </p:pic>
      <p:pic>
        <p:nvPicPr>
          <p:cNvPr id="349" name="Google Shape;97;p18" descr=""/>
          <p:cNvPicPr/>
          <p:nvPr/>
        </p:nvPicPr>
        <p:blipFill>
          <a:blip r:embed="rId2">
            <a:alphaModFix amt="54000"/>
          </a:blip>
          <a:stretch/>
        </p:blipFill>
        <p:spPr>
          <a:xfrm>
            <a:off x="3186000" y="4135320"/>
            <a:ext cx="5666400" cy="20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102;p19"/>
          <p:cNvSpPr/>
          <p:nvPr/>
        </p:nvSpPr>
        <p:spPr>
          <a:xfrm>
            <a:off x="3823920" y="1023120"/>
            <a:ext cx="5105160" cy="280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Google Shape;103;p19"/>
          <p:cNvSpPr/>
          <p:nvPr/>
        </p:nvSpPr>
        <p:spPr>
          <a:xfrm>
            <a:off x="3850200" y="1468440"/>
            <a:ext cx="53503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Usuarios de Internet en México</a:t>
            </a:r>
            <a:endParaRPr b="0" lang="es-MX" sz="2500" spc="-1" strike="noStrike">
              <a:latin typeface="Arial"/>
            </a:endParaRPr>
          </a:p>
        </p:txBody>
      </p:sp>
      <p:sp>
        <p:nvSpPr>
          <p:cNvPr id="352" name="Google Shape;104;p19"/>
          <p:cNvSpPr/>
          <p:nvPr/>
        </p:nvSpPr>
        <p:spPr>
          <a:xfrm>
            <a:off x="3952080" y="2581200"/>
            <a:ext cx="48488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Una nación cada vez más conectada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353" name="Google Shape;105;p19"/>
          <p:cNvSpPr/>
          <p:nvPr/>
        </p:nvSpPr>
        <p:spPr>
          <a:xfrm>
            <a:off x="9200520" y="0"/>
            <a:ext cx="29908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Google Shape;106;p19"/>
          <p:cNvSpPr/>
          <p:nvPr/>
        </p:nvSpPr>
        <p:spPr>
          <a:xfrm>
            <a:off x="9276480" y="1657440"/>
            <a:ext cx="2783160" cy="354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id-ID" sz="1300" spc="-1" strike="noStrike">
                <a:solidFill>
                  <a:srgbClr val="7f7f7f"/>
                </a:solidFill>
                <a:latin typeface="Open Sans"/>
                <a:ea typeface="Open Sans"/>
              </a:rPr>
              <a:t>Datos Clave</a:t>
            </a:r>
            <a:endParaRPr b="0" lang="es-MX" sz="13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300" spc="-1" strike="noStrike">
              <a:latin typeface="Arial"/>
            </a:endParaRPr>
          </a:p>
          <a:p>
            <a:pPr marL="457200" indent="-272880">
              <a:lnSpc>
                <a:spcPct val="150000"/>
              </a:lnSpc>
              <a:buClr>
                <a:srgbClr val="fffff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300" spc="-1" strike="noStrike">
                <a:solidFill>
                  <a:srgbClr val="7f7f7f"/>
                </a:solidFill>
                <a:latin typeface="Open Sans"/>
                <a:ea typeface="Open Sans"/>
              </a:rPr>
              <a:t>80.6 millones de usuarios (70.1% de la población mayor de seis años).</a:t>
            </a:r>
            <a:endParaRPr b="0" lang="es-MX" sz="1300" spc="-1" strike="noStrike">
              <a:latin typeface="Arial"/>
            </a:endParaRPr>
          </a:p>
          <a:p>
            <a:pPr marL="457200" indent="-272880">
              <a:lnSpc>
                <a:spcPct val="150000"/>
              </a:lnSpc>
              <a:buClr>
                <a:srgbClr val="fffff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300" spc="-1" strike="noStrike">
                <a:solidFill>
                  <a:srgbClr val="7f7f7f"/>
                </a:solidFill>
                <a:latin typeface="Open Sans"/>
                <a:ea typeface="Open Sans"/>
              </a:rPr>
              <a:t>Crecimiento constante desde 2015.</a:t>
            </a:r>
            <a:endParaRPr b="0" lang="es-MX" sz="1300" spc="-1" strike="noStrike">
              <a:latin typeface="Arial"/>
            </a:endParaRPr>
          </a:p>
          <a:p>
            <a:pPr marL="457200" indent="-272880">
              <a:lnSpc>
                <a:spcPct val="150000"/>
              </a:lnSpc>
              <a:buClr>
                <a:srgbClr val="fffff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300" spc="-1" strike="noStrike">
                <a:solidFill>
                  <a:srgbClr val="7f7f7f"/>
                </a:solidFill>
                <a:latin typeface="Open Sans"/>
                <a:ea typeface="Open Sans"/>
              </a:rPr>
              <a:t>51.6% mujeres y 48.4% hombres.</a:t>
            </a:r>
            <a:endParaRPr b="0" lang="es-MX" sz="13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1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355" name="Google Shape;107;p19"/>
          <p:cNvSpPr/>
          <p:nvPr/>
        </p:nvSpPr>
        <p:spPr>
          <a:xfrm>
            <a:off x="9408600" y="1318680"/>
            <a:ext cx="278316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Google Shape;108;p19"/>
          <p:cNvSpPr/>
          <p:nvPr/>
        </p:nvSpPr>
        <p:spPr>
          <a:xfrm>
            <a:off x="3850200" y="2003760"/>
            <a:ext cx="309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57" name="Google Shape;109;p19" descr=""/>
          <p:cNvPicPr/>
          <p:nvPr/>
        </p:nvPicPr>
        <p:blipFill>
          <a:blip r:embed="rId1"/>
          <a:stretch/>
        </p:blipFill>
        <p:spPr>
          <a:xfrm>
            <a:off x="254880" y="1023120"/>
            <a:ext cx="3518640" cy="3570120"/>
          </a:xfrm>
          <a:prstGeom prst="rect">
            <a:avLst/>
          </a:prstGeom>
          <a:ln w="0">
            <a:noFill/>
          </a:ln>
        </p:spPr>
      </p:pic>
      <p:pic>
        <p:nvPicPr>
          <p:cNvPr id="358" name="Google Shape;110;p19" descr=""/>
          <p:cNvPicPr/>
          <p:nvPr/>
        </p:nvPicPr>
        <p:blipFill>
          <a:blip r:embed="rId2"/>
          <a:stretch/>
        </p:blipFill>
        <p:spPr>
          <a:xfrm>
            <a:off x="139320" y="4745880"/>
            <a:ext cx="8661600" cy="182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115;p20"/>
          <p:cNvSpPr/>
          <p:nvPr/>
        </p:nvSpPr>
        <p:spPr>
          <a:xfrm>
            <a:off x="720" y="3724920"/>
            <a:ext cx="11916000" cy="239328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Google Shape;116;p20"/>
          <p:cNvSpPr/>
          <p:nvPr/>
        </p:nvSpPr>
        <p:spPr>
          <a:xfrm>
            <a:off x="672840" y="1947600"/>
            <a:ext cx="9538200" cy="38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20.1 millones de hogares tienen internet (56.4%).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Crecimiento del acceso en zonas rurales al 47.7%.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Dispositivos de conexión principales: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Smartphone: 95.3%.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Computadora portátil: 33.2%.</a:t>
            </a:r>
            <a:endParaRPr b="0" lang="es-MX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1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361" name="Google Shape;117;p20"/>
          <p:cNvSpPr/>
          <p:nvPr/>
        </p:nvSpPr>
        <p:spPr>
          <a:xfrm>
            <a:off x="672840" y="770400"/>
            <a:ext cx="551196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000" spc="-1" strike="noStrike">
                <a:solidFill>
                  <a:srgbClr val="630038"/>
                </a:solidFill>
                <a:latin typeface="Open Sans"/>
                <a:ea typeface="Open Sans"/>
              </a:rPr>
              <a:t>Hogares con Acceso a Internet</a:t>
            </a:r>
            <a:endParaRPr b="0" lang="es-MX" sz="2000" spc="-1" strike="noStrike">
              <a:latin typeface="Arial"/>
            </a:endParaRPr>
          </a:p>
        </p:txBody>
      </p:sp>
      <p:sp>
        <p:nvSpPr>
          <p:cNvPr id="362" name="Google Shape;118;p20"/>
          <p:cNvSpPr/>
          <p:nvPr/>
        </p:nvSpPr>
        <p:spPr>
          <a:xfrm>
            <a:off x="2330640" y="1494000"/>
            <a:ext cx="361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Google Shape;119;p20"/>
          <p:cNvSpPr/>
          <p:nvPr/>
        </p:nvSpPr>
        <p:spPr>
          <a:xfrm>
            <a:off x="619560" y="1494000"/>
            <a:ext cx="4869000" cy="10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Conectividad en los hogares y dispositivos</a:t>
            </a:r>
            <a:endParaRPr b="0" lang="es-MX" sz="1600" spc="-1" strike="noStrike">
              <a:latin typeface="Arial"/>
            </a:endParaRPr>
          </a:p>
        </p:txBody>
      </p:sp>
      <p:pic>
        <p:nvPicPr>
          <p:cNvPr id="364" name="Google Shape;120;p20" descr=""/>
          <p:cNvPicPr/>
          <p:nvPr/>
        </p:nvPicPr>
        <p:blipFill>
          <a:blip r:embed="rId1"/>
          <a:stretch/>
        </p:blipFill>
        <p:spPr>
          <a:xfrm>
            <a:off x="6764760" y="400320"/>
            <a:ext cx="4869000" cy="528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25;p21"/>
          <p:cNvSpPr/>
          <p:nvPr/>
        </p:nvSpPr>
        <p:spPr>
          <a:xfrm>
            <a:off x="826560" y="1003320"/>
            <a:ext cx="1022652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4400" spc="-1" strike="noStrike">
                <a:solidFill>
                  <a:srgbClr val="630038"/>
                </a:solidFill>
                <a:latin typeface="Noto Sans"/>
                <a:ea typeface="Noto Sans"/>
              </a:rPr>
              <a:t> </a:t>
            </a:r>
            <a:r>
              <a:rPr b="1" lang="id-ID" sz="3700" spc="-1" strike="noStrike">
                <a:solidFill>
                  <a:srgbClr val="630038"/>
                </a:solidFill>
                <a:latin typeface="Noto Sans"/>
                <a:ea typeface="Noto Sans"/>
              </a:rPr>
              <a:t>Buscadores: La Puerta a la Información</a:t>
            </a:r>
            <a:endParaRPr b="0" lang="es-MX" sz="3700" spc="-1" strike="noStrike">
              <a:latin typeface="Arial"/>
            </a:endParaRPr>
          </a:p>
        </p:txBody>
      </p:sp>
      <p:sp>
        <p:nvSpPr>
          <p:cNvPr id="366" name="Google Shape;126;p21"/>
          <p:cNvSpPr/>
          <p:nvPr/>
        </p:nvSpPr>
        <p:spPr>
          <a:xfrm>
            <a:off x="7946280" y="5667120"/>
            <a:ext cx="364572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1600" spc="-1" strike="noStrike">
                <a:solidFill>
                  <a:srgbClr val="9f1c3c"/>
                </a:solidFill>
                <a:latin typeface="Open Sans"/>
                <a:ea typeface="Open Sans"/>
              </a:rPr>
              <a:t>www.rcastellanos.cdmx.gob.mx</a:t>
            </a:r>
            <a:endParaRPr b="0" lang="es-MX" sz="1600" spc="-1" strike="noStrike">
              <a:latin typeface="Arial"/>
            </a:endParaRPr>
          </a:p>
        </p:txBody>
      </p:sp>
      <p:sp>
        <p:nvSpPr>
          <p:cNvPr id="367" name="Google Shape;127;p21"/>
          <p:cNvSpPr/>
          <p:nvPr/>
        </p:nvSpPr>
        <p:spPr>
          <a:xfrm>
            <a:off x="826560" y="1853280"/>
            <a:ext cx="6320160" cy="4639320"/>
          </a:xfrm>
          <a:prstGeom prst="rect">
            <a:avLst/>
          </a:prstGeom>
          <a:noFill/>
          <a:ln w="9525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5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Qué son? Aplicaciones que rastrean la web para catalogar, clasificar y organizar la información.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¿Cómo buscar correctamente?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Elegir bien las palabras clave.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Utilizar términos sencillos y directos.</a:t>
            </a:r>
            <a:endParaRPr b="0" lang="es-MX" sz="1600" spc="-1" strike="noStrike"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7f7f7f"/>
              </a:buClr>
              <a:buFont typeface="Open Sans"/>
              <a:buChar char="●"/>
              <a:tabLst>
                <a:tab algn="l" pos="0"/>
              </a:tabLst>
            </a:pPr>
            <a:r>
              <a:rPr b="1" lang="id-ID" sz="1600" spc="-1" strike="noStrike">
                <a:solidFill>
                  <a:srgbClr val="7f7f7f"/>
                </a:solidFill>
                <a:latin typeface="Open Sans"/>
                <a:ea typeface="Open Sans"/>
              </a:rPr>
              <a:t>Pensar en cómo estaría escrita la información en una página profesional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s-MX" sz="1000" spc="-1" strike="noStrike">
              <a:latin typeface="Arial"/>
            </a:endParaRPr>
          </a:p>
        </p:txBody>
      </p:sp>
      <p:sp>
        <p:nvSpPr>
          <p:cNvPr id="368" name="Google Shape;128;p21"/>
          <p:cNvSpPr/>
          <p:nvPr/>
        </p:nvSpPr>
        <p:spPr>
          <a:xfrm flipH="1" rot="10800000">
            <a:off x="6833160" y="1970640"/>
            <a:ext cx="4448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63003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Google Shape;129;p21"/>
          <p:cNvSpPr/>
          <p:nvPr/>
        </p:nvSpPr>
        <p:spPr>
          <a:xfrm>
            <a:off x="33840" y="135360"/>
            <a:ext cx="321480" cy="6857640"/>
          </a:xfrm>
          <a:prstGeom prst="rect">
            <a:avLst/>
          </a:prstGeom>
          <a:solidFill>
            <a:srgbClr val="6300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0" name="Google Shape;130;p21" descr=""/>
          <p:cNvPicPr/>
          <p:nvPr/>
        </p:nvPicPr>
        <p:blipFill>
          <a:blip r:embed="rId1"/>
          <a:stretch/>
        </p:blipFill>
        <p:spPr>
          <a:xfrm>
            <a:off x="7299360" y="2139840"/>
            <a:ext cx="4716720" cy="3374640"/>
          </a:xfrm>
          <a:prstGeom prst="rect">
            <a:avLst/>
          </a:prstGeom>
          <a:ln w="0">
            <a:noFill/>
          </a:ln>
        </p:spPr>
      </p:pic>
    </p:spTree>
  </p:cSld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es-MX</dc:language>
  <cp:lastModifiedBy/>
  <dcterms:modified xsi:type="dcterms:W3CDTF">2025-09-28T22:55:32Z</dcterms:modified>
  <cp:revision>1</cp:revision>
  <dc:subject/>
  <dc:title/>
</cp:coreProperties>
</file>